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6"/>
    <p:restoredTop sz="85236"/>
  </p:normalViewPr>
  <p:slideViewPr>
    <p:cSldViewPr snapToGrid="0" snapToObjects="1">
      <p:cViewPr>
        <p:scale>
          <a:sx n="102" d="100"/>
          <a:sy n="102" d="100"/>
        </p:scale>
        <p:origin x="0"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878036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91431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074261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344963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94026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529884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74415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2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0.xml"/><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a:buFont typeface="Arial" panose="020B0604020202020204" pitchFamily="34" charset="0"/>
              <a:buChar char="•"/>
            </a:pPr>
            <a:r>
              <a:rPr lang="en-IN" sz="2400" dirty="0">
                <a:solidFill>
                  <a:srgbClr val="282828"/>
                </a:solidFill>
                <a:effectLst/>
                <a:latin typeface="ArialMT"/>
              </a:rPr>
              <a:t>The following stage  involves conducting some Exploratory Data Analysis on the data </a:t>
            </a:r>
          </a:p>
          <a:p>
            <a:pPr>
              <a:buFont typeface="Arial" panose="020B0604020202020204" pitchFamily="34" charset="0"/>
              <a:buChar char="•"/>
            </a:pPr>
            <a:r>
              <a:rPr lang="en-IN" sz="2400" dirty="0">
                <a:solidFill>
                  <a:srgbClr val="282828"/>
                </a:solidFill>
                <a:effectLst/>
                <a:latin typeface="ArialMT"/>
              </a:rPr>
              <a:t>Also, converting the outcomes/class into training labels with 1 meaning successful landed and 0 meaning failure to land. </a:t>
            </a:r>
          </a:p>
          <a:p>
            <a:endParaRPr lang="en-US" sz="2400" dirty="0">
              <a:solidFill>
                <a:schemeClr val="accent3">
                  <a:lumMod val="25000"/>
                </a:schemeClr>
              </a:solidFill>
              <a:latin typeface="Abadi" panose="020B0604020104020204" pitchFamily="34" charset="0"/>
            </a:endParaRPr>
          </a:p>
          <a:p>
            <a:r>
              <a:rPr lang="en-US" sz="2400" dirty="0"/>
              <a:t>https://</a:t>
            </a:r>
            <a:r>
              <a:rPr lang="en-US" sz="2400" dirty="0" err="1"/>
              <a:t>github.com</a:t>
            </a:r>
            <a:r>
              <a:rPr lang="en-US" sz="2400" dirty="0"/>
              <a:t>/tridib87/python-capstone-project</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buFont typeface="Arial" panose="020B0604020202020204" pitchFamily="34" charset="0"/>
              <a:buChar char="•"/>
            </a:pPr>
            <a:r>
              <a:rPr lang="en-IN" sz="2400" dirty="0">
                <a:solidFill>
                  <a:srgbClr val="282828"/>
                </a:solidFill>
                <a:effectLst/>
                <a:latin typeface="ArialMT"/>
              </a:rPr>
              <a:t>In the exploratory data analysis using data visualization,  we use scatter plots to visualize </a:t>
            </a:r>
            <a:r>
              <a:rPr lang="en-IN" sz="2400" dirty="0">
                <a:solidFill>
                  <a:srgbClr val="282828"/>
                </a:solidFill>
                <a:latin typeface="ArialMT"/>
              </a:rPr>
              <a:t>the relationship vis a vis </a:t>
            </a:r>
            <a:r>
              <a:rPr lang="en-IN" sz="2400" dirty="0">
                <a:solidFill>
                  <a:srgbClr val="282828"/>
                </a:solidFill>
                <a:effectLst/>
                <a:latin typeface="ArialMT"/>
              </a:rPr>
              <a:t>Payload mass vs flight number, flight number vs launch site, and payload vs launch site. </a:t>
            </a:r>
          </a:p>
          <a:p>
            <a:pPr>
              <a:buFont typeface="Arial" panose="020B0604020202020204" pitchFamily="34" charset="0"/>
              <a:buChar char="•"/>
            </a:pPr>
            <a:r>
              <a:rPr lang="en-IN" sz="2400" dirty="0">
                <a:solidFill>
                  <a:srgbClr val="282828"/>
                </a:solidFill>
                <a:effectLst/>
                <a:latin typeface="ArialMT"/>
              </a:rPr>
              <a:t>We also use a bar chart to visualize the success rate of each orbit type.</a:t>
            </a:r>
          </a:p>
          <a:p>
            <a:pPr>
              <a:buFont typeface="Arial" panose="020B0604020202020204" pitchFamily="34" charset="0"/>
              <a:buChar char="•"/>
            </a:pPr>
            <a:r>
              <a:rPr lang="en-IN" sz="2400" dirty="0">
                <a:solidFill>
                  <a:srgbClr val="282828"/>
                </a:solidFill>
                <a:effectLst/>
                <a:latin typeface="ArialMT"/>
              </a:rPr>
              <a:t>Lastly we use a line plot to visualize the yearly trend of the number of successful launch.</a:t>
            </a:r>
          </a:p>
          <a:p>
            <a:r>
              <a:rPr lang="en-IN" sz="2400" dirty="0">
                <a:solidFill>
                  <a:srgbClr val="282828"/>
                </a:solidFill>
                <a:latin typeface="ArialMT"/>
              </a:rPr>
              <a:t>The </a:t>
            </a:r>
            <a:r>
              <a:rPr lang="en-IN" sz="2400" dirty="0" err="1">
                <a:solidFill>
                  <a:srgbClr val="282828"/>
                </a:solidFill>
                <a:latin typeface="ArialMT"/>
              </a:rPr>
              <a:t>github</a:t>
            </a:r>
            <a:r>
              <a:rPr lang="en-IN" sz="2400" dirty="0">
                <a:solidFill>
                  <a:srgbClr val="282828"/>
                </a:solidFill>
                <a:latin typeface="ArialMT"/>
              </a:rPr>
              <a:t> link is </a:t>
            </a:r>
            <a:r>
              <a:rPr lang="en-US" sz="2400" dirty="0"/>
              <a:t>https://</a:t>
            </a:r>
            <a:r>
              <a:rPr lang="en-US" sz="2400" dirty="0" err="1"/>
              <a:t>github.com</a:t>
            </a:r>
            <a:r>
              <a:rPr lang="en-US" sz="2400" dirty="0"/>
              <a:t>/tridib87/python-capstone-project</a:t>
            </a:r>
          </a:p>
          <a:p>
            <a:pPr>
              <a:buFont typeface="Arial" panose="020B0604020202020204" pitchFamily="34" charset="0"/>
              <a:buChar char="•"/>
            </a:pPr>
            <a:endParaRPr lang="en-IN" sz="1800" dirty="0">
              <a:solidFill>
                <a:srgbClr val="282828"/>
              </a:solidFill>
              <a:effectLst/>
              <a:latin typeface="ArialM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IN" sz="2400" dirty="0">
                <a:solidFill>
                  <a:srgbClr val="282828"/>
                </a:solidFill>
                <a:latin typeface="Calibri" panose="020F0502020204030204" pitchFamily="34" charset="0"/>
                <a:cs typeface="Calibri" panose="020F0502020204030204" pitchFamily="34" charset="0"/>
              </a:rPr>
              <a:t>Following findings were done by executing </a:t>
            </a:r>
            <a:r>
              <a:rPr lang="en-IN" sz="2400" dirty="0" err="1">
                <a:solidFill>
                  <a:srgbClr val="282828"/>
                </a:solidFill>
                <a:latin typeface="Calibri" panose="020F0502020204030204" pitchFamily="34" charset="0"/>
                <a:cs typeface="Calibri" panose="020F0502020204030204" pitchFamily="34" charset="0"/>
              </a:rPr>
              <a:t>sql</a:t>
            </a:r>
            <a:r>
              <a:rPr lang="en-IN" sz="2400" dirty="0">
                <a:solidFill>
                  <a:srgbClr val="282828"/>
                </a:solidFill>
                <a:latin typeface="Calibri" panose="020F0502020204030204" pitchFamily="34" charset="0"/>
                <a:cs typeface="Calibri" panose="020F0502020204030204" pitchFamily="34" charset="0"/>
              </a:rPr>
              <a:t> queries on python</a:t>
            </a:r>
            <a:endParaRPr lang="en-IN" sz="24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IN" sz="2400" dirty="0">
                <a:solidFill>
                  <a:srgbClr val="282828"/>
                </a:solidFill>
                <a:effectLst/>
                <a:latin typeface="Calibri" panose="020F0502020204030204" pitchFamily="34" charset="0"/>
                <a:cs typeface="Calibri" panose="020F0502020204030204" pitchFamily="34" charset="0"/>
              </a:rPr>
              <a:t>Display names of the booster versions that have carried the maximum payload mass </a:t>
            </a:r>
          </a:p>
          <a:p>
            <a:pPr>
              <a:buFont typeface="Arial" panose="020B0604020202020204" pitchFamily="34" charset="0"/>
              <a:buChar char="•"/>
            </a:pPr>
            <a:r>
              <a:rPr lang="en-IN" sz="2400" dirty="0">
                <a:solidFill>
                  <a:srgbClr val="282828"/>
                </a:solidFill>
                <a:effectLst/>
                <a:latin typeface="Calibri" panose="020F0502020204030204" pitchFamily="34" charset="0"/>
                <a:cs typeface="Calibri" panose="020F0502020204030204" pitchFamily="34" charset="0"/>
              </a:rPr>
              <a:t>Display month names, failure landing outcomes in drone ship, booster versions, and launch sites for the months in the year 2015. </a:t>
            </a:r>
          </a:p>
          <a:p>
            <a:r>
              <a:rPr lang="en-IN" sz="2400" dirty="0">
                <a:solidFill>
                  <a:srgbClr val="282828"/>
                </a:solidFill>
                <a:effectLst/>
                <a:latin typeface="Calibri" panose="020F0502020204030204" pitchFamily="34" charset="0"/>
                <a:cs typeface="Calibri" panose="020F0502020204030204" pitchFamily="34" charset="0"/>
              </a:rPr>
              <a:t>Rank the count of successful landing outcomes between the dates 04-06-2010 and 20-03-2017 in descending order. </a:t>
            </a:r>
          </a:p>
          <a:p>
            <a:r>
              <a:rPr lang="en-IN" sz="2400" dirty="0">
                <a:solidFill>
                  <a:srgbClr val="282828"/>
                </a:solidFill>
                <a:latin typeface="Calibri" panose="020F0502020204030204" pitchFamily="34" charset="0"/>
                <a:cs typeface="Calibri" panose="020F0502020204030204" pitchFamily="34" charset="0"/>
              </a:rPr>
              <a:t>The git hub link is The </a:t>
            </a:r>
            <a:r>
              <a:rPr lang="en-IN" sz="2400" dirty="0" err="1">
                <a:solidFill>
                  <a:srgbClr val="282828"/>
                </a:solidFill>
                <a:latin typeface="Calibri" panose="020F0502020204030204" pitchFamily="34" charset="0"/>
                <a:cs typeface="Calibri" panose="020F0502020204030204" pitchFamily="34" charset="0"/>
              </a:rPr>
              <a:t>github</a:t>
            </a:r>
            <a:r>
              <a:rPr lang="en-IN" sz="2400" dirty="0">
                <a:solidFill>
                  <a:srgbClr val="282828"/>
                </a:solidFill>
                <a:latin typeface="Calibri" panose="020F0502020204030204" pitchFamily="34" charset="0"/>
                <a:cs typeface="Calibri" panose="020F0502020204030204" pitchFamily="34" charset="0"/>
              </a:rPr>
              <a:t> link is </a:t>
            </a:r>
            <a:r>
              <a:rPr lang="en-US" sz="2400" dirty="0">
                <a:latin typeface="Calibri" panose="020F0502020204030204" pitchFamily="34" charset="0"/>
                <a:cs typeface="Calibri" panose="020F0502020204030204" pitchFamily="34" charset="0"/>
              </a:rPr>
              <a:t>https://</a:t>
            </a:r>
            <a:r>
              <a:rPr lang="en-US" sz="2400" dirty="0" err="1">
                <a:latin typeface="Calibri" panose="020F0502020204030204" pitchFamily="34" charset="0"/>
                <a:cs typeface="Calibri" panose="020F0502020204030204" pitchFamily="34" charset="0"/>
              </a:rPr>
              <a:t>github.com</a:t>
            </a:r>
            <a:r>
              <a:rPr lang="en-US" sz="2400" dirty="0">
                <a:latin typeface="Calibri" panose="020F0502020204030204" pitchFamily="34" charset="0"/>
                <a:cs typeface="Calibri" panose="020F0502020204030204" pitchFamily="34" charset="0"/>
              </a:rPr>
              <a:t>/tridib87/python-capstone-project</a:t>
            </a:r>
          </a:p>
          <a:p>
            <a:endParaRPr lang="en-IN" sz="2400" dirty="0">
              <a:solidFill>
                <a:srgbClr val="282828"/>
              </a:solidFill>
              <a:effectLst/>
              <a:latin typeface="Calibri" panose="020F0502020204030204" pitchFamily="34" charset="0"/>
              <a:cs typeface="Calibri" panose="020F0502020204030204" pitchFamily="34" charset="0"/>
            </a:endParaRPr>
          </a:p>
          <a:p>
            <a:pPr>
              <a:buFont typeface="Arial" panose="020B0604020202020204" pitchFamily="34" charset="0"/>
              <a:buChar char="•"/>
            </a:pPr>
            <a:endParaRPr lang="en-IN" sz="1800" dirty="0">
              <a:solidFill>
                <a:srgbClr val="282828"/>
              </a:solidFill>
              <a:effectLst/>
              <a:latin typeface="ArialMT"/>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buFont typeface="Arial" panose="020B0604020202020204" pitchFamily="34" charset="0"/>
              <a:buChar char="•"/>
            </a:pPr>
            <a:r>
              <a:rPr lang="en-IN" sz="1800" dirty="0" err="1">
                <a:solidFill>
                  <a:srgbClr val="282828"/>
                </a:solidFill>
                <a:effectLst/>
                <a:latin typeface="ArialMT"/>
              </a:rPr>
              <a:t>folium.Circle</a:t>
            </a:r>
            <a:r>
              <a:rPr lang="en-IN" sz="1800" dirty="0">
                <a:solidFill>
                  <a:srgbClr val="282828"/>
                </a:solidFill>
                <a:effectLst/>
                <a:latin typeface="ArialMT"/>
              </a:rPr>
              <a:t>  was used to add a highlighted circle area as an initial centre location </a:t>
            </a:r>
          </a:p>
          <a:p>
            <a:pPr>
              <a:buFont typeface="Arial" panose="020B0604020202020204" pitchFamily="34" charset="0"/>
              <a:buChar char="•"/>
            </a:pPr>
            <a:r>
              <a:rPr lang="en-IN" sz="1800" dirty="0" err="1">
                <a:solidFill>
                  <a:srgbClr val="282828"/>
                </a:solidFill>
                <a:effectLst/>
                <a:latin typeface="ArialMT"/>
              </a:rPr>
              <a:t>folium.map.Markerwas</a:t>
            </a:r>
            <a:r>
              <a:rPr lang="en-IN" sz="1800" dirty="0">
                <a:solidFill>
                  <a:srgbClr val="282828"/>
                </a:solidFill>
                <a:effectLst/>
                <a:latin typeface="ArialMT"/>
              </a:rPr>
              <a:t> used to create a marker at a specific launch location on the map </a:t>
            </a:r>
          </a:p>
          <a:p>
            <a:pPr>
              <a:buFont typeface="Arial" panose="020B0604020202020204" pitchFamily="34" charset="0"/>
              <a:buChar char="•"/>
            </a:pPr>
            <a:r>
              <a:rPr lang="en-IN" sz="1800" dirty="0" err="1">
                <a:solidFill>
                  <a:srgbClr val="282828"/>
                </a:solidFill>
                <a:effectLst/>
                <a:latin typeface="ArialMT"/>
              </a:rPr>
              <a:t>MarkerCluster</a:t>
            </a:r>
            <a:r>
              <a:rPr lang="en-IN" sz="1800" dirty="0">
                <a:solidFill>
                  <a:srgbClr val="282828"/>
                </a:solidFill>
                <a:effectLst/>
                <a:latin typeface="ArialMT"/>
              </a:rPr>
              <a:t>() was used to create cluster markers of successful and failed launches for a particular site </a:t>
            </a:r>
          </a:p>
          <a:p>
            <a:pPr>
              <a:buFont typeface="Arial" panose="020B0604020202020204" pitchFamily="34" charset="0"/>
              <a:buChar char="•"/>
            </a:pPr>
            <a:r>
              <a:rPr lang="en-IN" sz="1800" dirty="0" err="1">
                <a:solidFill>
                  <a:srgbClr val="282828"/>
                </a:solidFill>
                <a:effectLst/>
                <a:latin typeface="ArialMT"/>
              </a:rPr>
              <a:t>MousePosition</a:t>
            </a:r>
            <a:r>
              <a:rPr lang="en-IN" sz="1800" dirty="0">
                <a:solidFill>
                  <a:srgbClr val="282828"/>
                </a:solidFill>
                <a:effectLst/>
                <a:latin typeface="ArialMT"/>
              </a:rPr>
              <a:t>() was used to display the latitude and longitude coordinates of the mouse cursor’s position on a map. Used to calculate the distance of the launch sites to the coasts. </a:t>
            </a:r>
          </a:p>
          <a:p>
            <a:pPr>
              <a:buFont typeface="Arial" panose="020B0604020202020204" pitchFamily="34" charset="0"/>
              <a:buChar char="•"/>
            </a:pPr>
            <a:r>
              <a:rPr lang="en-IN" sz="1800" dirty="0" err="1">
                <a:solidFill>
                  <a:srgbClr val="282828"/>
                </a:solidFill>
                <a:effectLst/>
                <a:latin typeface="ArialMT"/>
              </a:rPr>
              <a:t>Folium.PolyLine</a:t>
            </a:r>
            <a:r>
              <a:rPr lang="en-IN" sz="1800" dirty="0">
                <a:solidFill>
                  <a:srgbClr val="282828"/>
                </a:solidFill>
                <a:effectLst/>
                <a:latin typeface="ArialMT"/>
              </a:rPr>
              <a:t>() was used to create a series of connected line segments on the map to mark the distance of the launch sites to the coast, railways, highways, and major cities </a:t>
            </a:r>
          </a:p>
          <a:p>
            <a:pPr>
              <a:buFont typeface="Arial" panose="020B0604020202020204" pitchFamily="34" charset="0"/>
              <a:buChar char="•"/>
            </a:pPr>
            <a:r>
              <a:rPr lang="en-IN" sz="1800" dirty="0">
                <a:solidFill>
                  <a:srgbClr val="282828"/>
                </a:solidFill>
                <a:latin typeface="ArialMT"/>
              </a:rPr>
              <a:t>Git hub link is </a:t>
            </a:r>
            <a:r>
              <a:rPr lang="en-US" sz="1800" dirty="0">
                <a:latin typeface="Calibri" panose="020F0502020204030204" pitchFamily="34" charset="0"/>
                <a:cs typeface="Calibri" panose="020F0502020204030204" pitchFamily="34" charset="0"/>
              </a:rPr>
              <a:t>https://</a:t>
            </a:r>
            <a:r>
              <a:rPr lang="en-US" sz="1800" dirty="0" err="1">
                <a:latin typeface="Calibri" panose="020F0502020204030204" pitchFamily="34" charset="0"/>
                <a:cs typeface="Calibri" panose="020F0502020204030204" pitchFamily="34" charset="0"/>
              </a:rPr>
              <a:t>github.com</a:t>
            </a:r>
            <a:r>
              <a:rPr lang="en-US" sz="1800" dirty="0">
                <a:latin typeface="Calibri" panose="020F0502020204030204" pitchFamily="34" charset="0"/>
                <a:cs typeface="Calibri" panose="020F0502020204030204" pitchFamily="34" charset="0"/>
              </a:rPr>
              <a:t>/tridib87/python-capstone-project</a:t>
            </a:r>
            <a:endParaRPr lang="en-IN" sz="1800" dirty="0">
              <a:solidFill>
                <a:srgbClr val="282828"/>
              </a:solidFill>
              <a:effectLst/>
              <a:latin typeface="ArialM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IN" sz="1800" dirty="0">
                <a:solidFill>
                  <a:srgbClr val="282828"/>
                </a:solidFill>
                <a:effectLst/>
                <a:latin typeface="ArialMT"/>
              </a:rPr>
              <a:t>The plots and graphs added to the dashboard include: </a:t>
            </a:r>
            <a:endParaRPr lang="en-IN" sz="1600" dirty="0"/>
          </a:p>
          <a:p>
            <a:pPr>
              <a:buFont typeface="Arial" panose="020B0604020202020204" pitchFamily="34" charset="0"/>
              <a:buChar char="•"/>
            </a:pPr>
            <a:r>
              <a:rPr lang="en-IN" sz="1800" dirty="0">
                <a:solidFill>
                  <a:srgbClr val="282828"/>
                </a:solidFill>
                <a:effectLst/>
                <a:latin typeface="ArialMT"/>
              </a:rPr>
              <a:t>Drop-down input containing all the launch sites. </a:t>
            </a:r>
          </a:p>
          <a:p>
            <a:pPr>
              <a:buFont typeface="Arial" panose="020B0604020202020204" pitchFamily="34" charset="0"/>
              <a:buChar char="•"/>
            </a:pPr>
            <a:r>
              <a:rPr lang="en-IN" sz="1800" dirty="0">
                <a:solidFill>
                  <a:srgbClr val="282828"/>
                </a:solidFill>
                <a:effectLst/>
                <a:latin typeface="ArialMT"/>
              </a:rPr>
              <a:t>A rendered pie chart showing the success rates based on the launch site input selected. </a:t>
            </a:r>
          </a:p>
          <a:p>
            <a:pPr>
              <a:buFont typeface="Arial" panose="020B0604020202020204" pitchFamily="34" charset="0"/>
              <a:buChar char="•"/>
            </a:pPr>
            <a:r>
              <a:rPr lang="en-IN" sz="1800" dirty="0">
                <a:solidFill>
                  <a:srgbClr val="282828"/>
                </a:solidFill>
                <a:effectLst/>
                <a:latin typeface="ArialMT"/>
              </a:rPr>
              <a:t>A range slider to select the payload mass. </a:t>
            </a:r>
          </a:p>
          <a:p>
            <a:pPr>
              <a:buFont typeface="Arial" panose="020B0604020202020204" pitchFamily="34" charset="0"/>
              <a:buChar char="•"/>
            </a:pPr>
            <a:r>
              <a:rPr lang="en-IN" sz="1800" dirty="0">
                <a:solidFill>
                  <a:srgbClr val="282828"/>
                </a:solidFill>
                <a:effectLst/>
                <a:latin typeface="ArialMT"/>
              </a:rPr>
              <a:t>A scatter plot showing the correlations between the payload mass and the success for the launch sites selected. </a:t>
            </a:r>
          </a:p>
          <a:p>
            <a:r>
              <a:rPr lang="en-IN" sz="1800" dirty="0">
                <a:solidFill>
                  <a:srgbClr val="282828"/>
                </a:solidFill>
                <a:latin typeface="ArialMT"/>
              </a:rPr>
              <a:t>Git hub link is </a:t>
            </a:r>
            <a:r>
              <a:rPr lang="en-US" sz="1800" dirty="0">
                <a:latin typeface="Calibri" panose="020F0502020204030204" pitchFamily="34" charset="0"/>
                <a:cs typeface="Calibri" panose="020F0502020204030204" pitchFamily="34" charset="0"/>
              </a:rPr>
              <a:t>https://</a:t>
            </a:r>
            <a:r>
              <a:rPr lang="en-US" sz="1800" dirty="0" err="1">
                <a:latin typeface="Calibri" panose="020F0502020204030204" pitchFamily="34" charset="0"/>
                <a:cs typeface="Calibri" panose="020F0502020204030204" pitchFamily="34" charset="0"/>
              </a:rPr>
              <a:t>github.com</a:t>
            </a:r>
            <a:r>
              <a:rPr lang="en-US" sz="1800" dirty="0">
                <a:latin typeface="Calibri" panose="020F0502020204030204" pitchFamily="34" charset="0"/>
                <a:cs typeface="Calibri" panose="020F0502020204030204" pitchFamily="34" charset="0"/>
              </a:rPr>
              <a:t>/tridib87/python-capstone-project</a:t>
            </a:r>
            <a:endParaRPr lang="en-IN" sz="1800" dirty="0">
              <a:solidFill>
                <a:srgbClr val="282828"/>
              </a:solidFill>
              <a:effectLst/>
              <a:latin typeface="ArialMT"/>
            </a:endParaRPr>
          </a:p>
          <a:p>
            <a:pPr>
              <a:buFont typeface="Arial" panose="020B0604020202020204" pitchFamily="34" charset="0"/>
              <a:buChar char="•"/>
            </a:pPr>
            <a:endParaRPr lang="en-IN" sz="1800" dirty="0">
              <a:solidFill>
                <a:srgbClr val="282828"/>
              </a:solidFill>
              <a:effectLst/>
              <a:latin typeface="ArialM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buFont typeface="Arial" panose="020B0604020202020204" pitchFamily="34" charset="0"/>
              <a:buChar char="•"/>
            </a:pPr>
            <a:r>
              <a:rPr lang="en-IN" sz="2400" dirty="0">
                <a:solidFill>
                  <a:srgbClr val="282828"/>
                </a:solidFill>
                <a:effectLst/>
              </a:rPr>
              <a:t>The data was loaded and split into features and target.</a:t>
            </a:r>
          </a:p>
          <a:p>
            <a:pPr>
              <a:buFont typeface="Arial" panose="020B0604020202020204" pitchFamily="34" charset="0"/>
              <a:buChar char="•"/>
            </a:pPr>
            <a:r>
              <a:rPr lang="en-IN" sz="2400" dirty="0">
                <a:solidFill>
                  <a:srgbClr val="282828"/>
                </a:solidFill>
                <a:effectLst/>
              </a:rPr>
              <a:t>The features columns were normalized and the target column was converted to a NumPy array </a:t>
            </a:r>
          </a:p>
          <a:p>
            <a:pPr>
              <a:buFont typeface="Arial" panose="020B0604020202020204" pitchFamily="34" charset="0"/>
              <a:buChar char="•"/>
            </a:pPr>
            <a:r>
              <a:rPr lang="en-IN" sz="2400" dirty="0">
                <a:solidFill>
                  <a:srgbClr val="282828"/>
                </a:solidFill>
                <a:effectLst/>
              </a:rPr>
              <a:t>Data was split into training and test set </a:t>
            </a:r>
          </a:p>
          <a:p>
            <a:pPr>
              <a:buFont typeface="Arial" panose="020B0604020202020204" pitchFamily="34" charset="0"/>
              <a:buChar char="•"/>
            </a:pPr>
            <a:r>
              <a:rPr lang="en-IN" sz="2400" dirty="0" err="1">
                <a:solidFill>
                  <a:srgbClr val="282828"/>
                </a:solidFill>
                <a:effectLst/>
              </a:rPr>
              <a:t>GridsearchCV</a:t>
            </a:r>
            <a:r>
              <a:rPr lang="en-IN" sz="2400" dirty="0">
                <a:solidFill>
                  <a:srgbClr val="282828"/>
                </a:solidFill>
                <a:effectLst/>
              </a:rPr>
              <a:t> was used on all classification algorithms which helped in determining the best parameters and best scores using the .</a:t>
            </a:r>
            <a:r>
              <a:rPr lang="en-IN" sz="2400" dirty="0" err="1">
                <a:solidFill>
                  <a:srgbClr val="282828"/>
                </a:solidFill>
                <a:effectLst/>
              </a:rPr>
              <a:t>best_params</a:t>
            </a:r>
            <a:r>
              <a:rPr lang="en-IN" sz="2400" dirty="0">
                <a:solidFill>
                  <a:srgbClr val="282828"/>
                </a:solidFill>
                <a:effectLst/>
              </a:rPr>
              <a:t>_ and .</a:t>
            </a:r>
            <a:r>
              <a:rPr lang="en-IN" sz="2400" dirty="0" err="1">
                <a:solidFill>
                  <a:srgbClr val="282828"/>
                </a:solidFill>
                <a:effectLst/>
              </a:rPr>
              <a:t>best_score</a:t>
            </a:r>
            <a:r>
              <a:rPr lang="en-IN" sz="2400" dirty="0">
                <a:solidFill>
                  <a:srgbClr val="282828"/>
                </a:solidFill>
                <a:effectLst/>
              </a:rPr>
              <a:t>_ respectively </a:t>
            </a:r>
          </a:p>
          <a:p>
            <a:pPr>
              <a:buFont typeface="Arial" panose="020B0604020202020204" pitchFamily="34" charset="0"/>
              <a:buChar char="•"/>
            </a:pPr>
            <a:r>
              <a:rPr lang="en-IN" sz="2400" dirty="0">
                <a:solidFill>
                  <a:srgbClr val="282828"/>
                </a:solidFill>
              </a:rPr>
              <a:t>A</a:t>
            </a:r>
            <a:r>
              <a:rPr lang="en-IN" sz="2400" dirty="0">
                <a:solidFill>
                  <a:srgbClr val="282828"/>
                </a:solidFill>
                <a:effectLst/>
              </a:rPr>
              <a:t>ccuracy of the test set was also calculated using .score() method.</a:t>
            </a:r>
          </a:p>
          <a:p>
            <a:r>
              <a:rPr lang="en-IN" sz="2400" dirty="0">
                <a:solidFill>
                  <a:srgbClr val="282828"/>
                </a:solidFill>
                <a:effectLst/>
              </a:rPr>
              <a:t>Confusion matrix was also derived accordingly.</a:t>
            </a:r>
          </a:p>
          <a:p>
            <a:pPr>
              <a:lnSpc>
                <a:spcPct val="100000"/>
              </a:lnSpc>
              <a:spcBef>
                <a:spcPts val="1400"/>
              </a:spcBef>
            </a:pPr>
            <a:r>
              <a:rPr lang="en-US" sz="2400" dirty="0" err="1">
                <a:solidFill>
                  <a:schemeClr val="accent3">
                    <a:lumMod val="25000"/>
                  </a:schemeClr>
                </a:solidFill>
              </a:rPr>
              <a:t>Github</a:t>
            </a:r>
            <a:r>
              <a:rPr lang="en-US" sz="2400" dirty="0">
                <a:solidFill>
                  <a:schemeClr val="accent3">
                    <a:lumMod val="25000"/>
                  </a:schemeClr>
                </a:solidFill>
              </a:rPr>
              <a:t> link is </a:t>
            </a:r>
            <a:r>
              <a:rPr lang="en-US" sz="2400" dirty="0">
                <a:cs typeface="Calibri" panose="020F0502020204030204" pitchFamily="34" charset="0"/>
              </a:rPr>
              <a:t>https://</a:t>
            </a:r>
            <a:r>
              <a:rPr lang="en-US" sz="2400" dirty="0" err="1">
                <a:cs typeface="Calibri" panose="020F0502020204030204" pitchFamily="34" charset="0"/>
              </a:rPr>
              <a:t>github.com</a:t>
            </a:r>
            <a:r>
              <a:rPr lang="en-US" sz="2400" dirty="0">
                <a:cs typeface="Calibri" panose="020F0502020204030204" pitchFamily="34" charset="0"/>
              </a:rPr>
              <a:t>/tridib87/python-capstone-project</a:t>
            </a:r>
            <a:endParaRPr lang="en-IN" sz="2400" dirty="0">
              <a:solidFill>
                <a:srgbClr val="282828"/>
              </a:solidFill>
              <a:effectLs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0080" y="329184"/>
            <a:ext cx="10929068" cy="11207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Flight Number vs. Launch Site</a:t>
            </a:r>
          </a:p>
        </p:txBody>
      </p:sp>
      <p:sp>
        <p:nvSpPr>
          <p:cNvPr id="513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2A5AC2-B801-8103-131C-3917970776A1}"/>
              </a:ext>
            </a:extLst>
          </p:cNvPr>
          <p:cNvSpPr>
            <a:spLocks noChangeArrowheads="1"/>
          </p:cNvSpPr>
          <p:nvPr/>
        </p:nvSpPr>
        <p:spPr bwMode="auto">
          <a:xfrm>
            <a:off x="640080" y="2706624"/>
            <a:ext cx="10823049" cy="13347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p>
            <a:pPr marR="0" lvl="0" fontAlgn="base">
              <a:lnSpc>
                <a:spcPct val="90000"/>
              </a:lnSpc>
              <a:spcBef>
                <a:spcPct val="0"/>
              </a:spcBef>
              <a:spcAft>
                <a:spcPts val="600"/>
              </a:spcAft>
              <a:buClrTx/>
              <a:buSzTx/>
              <a:tabLst/>
            </a:pPr>
            <a:r>
              <a:rPr lang="en-US" altLang="en-US" sz="2200" dirty="0"/>
              <a:t>We can infer</a:t>
            </a:r>
            <a:r>
              <a:rPr kumimoji="0" lang="en-US" altLang="en-US" sz="2200" b="0" i="0" u="none" strike="noStrike" cap="none" normalizeH="0" baseline="0" dirty="0">
                <a:ln>
                  <a:noFill/>
                </a:ln>
                <a:effectLst/>
              </a:rPr>
              <a:t> that the launch site CCAFS SLC 40 has launched the highest number of rockets compared to the other sites. </a:t>
            </a:r>
          </a:p>
          <a:p>
            <a:pPr marR="0" lvl="0" fontAlgn="base">
              <a:lnSpc>
                <a:spcPct val="90000"/>
              </a:lnSpc>
              <a:spcBef>
                <a:spcPct val="0"/>
              </a:spcBef>
              <a:spcAft>
                <a:spcPts val="600"/>
              </a:spcAft>
              <a:buClrTx/>
              <a:buSzTx/>
              <a:tabLst/>
            </a:pPr>
            <a:r>
              <a:rPr lang="en-US" altLang="en-US" sz="2200" dirty="0"/>
              <a:t>We can also find that the </a:t>
            </a:r>
            <a:r>
              <a:rPr kumimoji="0" lang="en-US" altLang="en-US" sz="2200" b="0" i="0" u="none" strike="noStrike" cap="none" normalizeH="0" baseline="0" dirty="0">
                <a:ln>
                  <a:noFill/>
                </a:ln>
                <a:effectLst/>
              </a:rPr>
              <a:t> flights from launch sites VAFB SLC 4E and KSC LC 39A showed a higher success rate compared to the earlier flights.                                        </a:t>
            </a:r>
          </a:p>
        </p:txBody>
      </p:sp>
      <p:pic>
        <p:nvPicPr>
          <p:cNvPr id="5123" name="Picture 3" descr="page23image12517120">
            <a:extLst>
              <a:ext uri="{FF2B5EF4-FFF2-40B4-BE49-F238E27FC236}">
                <a16:creationId xmlns:a16="http://schemas.microsoft.com/office/drawing/2014/main" id="{E6A8DBD4-5559-6339-CB0B-BA58B5C24C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0080" y="4616768"/>
            <a:ext cx="10107433" cy="216979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23image96062512">
            <a:extLst>
              <a:ext uri="{FF2B5EF4-FFF2-40B4-BE49-F238E27FC236}">
                <a16:creationId xmlns:a16="http://schemas.microsoft.com/office/drawing/2014/main" id="{2C6A9979-6BD3-D74A-6DA8-AC7F1E0785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4832670"/>
            <a:ext cx="3995928" cy="6693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TextBox 6">
            <a:extLst>
              <a:ext uri="{FF2B5EF4-FFF2-40B4-BE49-F238E27FC236}">
                <a16:creationId xmlns:a16="http://schemas.microsoft.com/office/drawing/2014/main" id="{805A43D9-9FA3-D281-433A-3278779D7FF2}"/>
              </a:ext>
            </a:extLst>
          </p:cNvPr>
          <p:cNvSpPr txBox="1"/>
          <p:nvPr/>
        </p:nvSpPr>
        <p:spPr>
          <a:xfrm>
            <a:off x="770011" y="1417983"/>
            <a:ext cx="10687961" cy="2031325"/>
          </a:xfrm>
          <a:prstGeom prst="rect">
            <a:avLst/>
          </a:prstGeom>
          <a:noFill/>
        </p:spPr>
        <p:txBody>
          <a:bodyPr wrap="square">
            <a:spAutoFit/>
          </a:bodyPr>
          <a:lstStyle/>
          <a:p>
            <a:pPr>
              <a:buFont typeface="Arial" panose="020B0604020202020204" pitchFamily="34" charset="0"/>
              <a:buChar char="•"/>
            </a:pPr>
            <a:r>
              <a:rPr lang="en-IN" dirty="0">
                <a:solidFill>
                  <a:srgbClr val="282828"/>
                </a:solidFill>
                <a:latin typeface="ArialMT"/>
              </a:rPr>
              <a:t> We </a:t>
            </a:r>
            <a:r>
              <a:rPr lang="en-IN" sz="1800" dirty="0">
                <a:solidFill>
                  <a:srgbClr val="282828"/>
                </a:solidFill>
                <a:effectLst/>
                <a:latin typeface="ArialMT"/>
              </a:rPr>
              <a:t>observe that VAFB-SLC 4E launch site has no rockets launched for heavy payload mass greater than 10000kg. </a:t>
            </a:r>
          </a:p>
          <a:p>
            <a:pPr>
              <a:buFont typeface="Arial" panose="020B0604020202020204" pitchFamily="34" charset="0"/>
              <a:buChar char="•"/>
            </a:pPr>
            <a:r>
              <a:rPr lang="en-IN" dirty="0">
                <a:solidFill>
                  <a:srgbClr val="282828"/>
                </a:solidFill>
                <a:latin typeface="ArialMT"/>
              </a:rPr>
              <a:t> We </a:t>
            </a:r>
            <a:r>
              <a:rPr lang="en-IN" sz="1800" dirty="0">
                <a:solidFill>
                  <a:srgbClr val="282828"/>
                </a:solidFill>
                <a:effectLst/>
                <a:latin typeface="ArialMT"/>
              </a:rPr>
              <a:t>also observe that most of the rockets launched in all launch sites have a payload mass of less than 9000kg. </a:t>
            </a:r>
          </a:p>
          <a:p>
            <a:pPr>
              <a:buFont typeface="Arial" panose="020B0604020202020204" pitchFamily="34" charset="0"/>
              <a:buChar char="•"/>
            </a:pPr>
            <a:r>
              <a:rPr lang="en-IN" sz="1800" dirty="0">
                <a:solidFill>
                  <a:srgbClr val="282828"/>
                </a:solidFill>
                <a:effectLst/>
                <a:latin typeface="ArialMT"/>
              </a:rPr>
              <a:t>Compared to VAFB-SLC 4E and KSC LC 39A, CCAFS SLC 40 has a higher success rate for with heavier payloads of 14000 kg and 16000 kg.</a:t>
            </a:r>
          </a:p>
          <a:p>
            <a:pPr>
              <a:buFont typeface="Arial" panose="020B0604020202020204" pitchFamily="34" charset="0"/>
              <a:buChar char="•"/>
            </a:pPr>
            <a:endParaRPr lang="en-IN" sz="1800" dirty="0">
              <a:solidFill>
                <a:srgbClr val="282828"/>
              </a:solidFill>
              <a:effectLst/>
              <a:latin typeface="ArialMT"/>
            </a:endParaRPr>
          </a:p>
        </p:txBody>
      </p:sp>
      <p:pic>
        <p:nvPicPr>
          <p:cNvPr id="6147" name="Picture 3" descr="page24image12392688">
            <a:extLst>
              <a:ext uri="{FF2B5EF4-FFF2-40B4-BE49-F238E27FC236}">
                <a16:creationId xmlns:a16="http://schemas.microsoft.com/office/drawing/2014/main" id="{208FCFE4-E88A-F8A2-FE9A-DED9AFB7D4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50" y="3524225"/>
            <a:ext cx="101981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buFont typeface="Arial" panose="020B0604020202020204" pitchFamily="34" charset="0"/>
              <a:buChar char="•"/>
            </a:pPr>
            <a:r>
              <a:rPr lang="en-IN" sz="1800" dirty="0">
                <a:solidFill>
                  <a:srgbClr val="282828"/>
                </a:solidFill>
                <a:effectLst/>
                <a:latin typeface="ArialMT"/>
              </a:rPr>
              <a:t>From the figure, it is observed that orbits VLEO, ES-L1, GEO, HEO, and SSO have the highest success rates compared to the other orbit types </a:t>
            </a:r>
          </a:p>
          <a:p>
            <a:pPr>
              <a:buFont typeface="Arial" panose="020B0604020202020204" pitchFamily="34" charset="0"/>
              <a:buChar char="•"/>
            </a:pPr>
            <a:r>
              <a:rPr lang="en-IN" sz="1800" dirty="0">
                <a:solidFill>
                  <a:srgbClr val="282828"/>
                </a:solidFill>
                <a:effectLst/>
                <a:latin typeface="ArialMT"/>
              </a:rPr>
              <a:t>It is also observed that orbit SO has the least success rate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41" name="Picture 1" descr="page25image11843360">
            <a:extLst>
              <a:ext uri="{FF2B5EF4-FFF2-40B4-BE49-F238E27FC236}">
                <a16:creationId xmlns:a16="http://schemas.microsoft.com/office/drawing/2014/main" id="{628E2B85-9BF1-5EEC-514D-D4044C3D2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089" y="1415473"/>
            <a:ext cx="56769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515599" cy="401638"/>
          </a:xfrm>
          <a:prstGeom prst="rect">
            <a:avLst/>
          </a:prstGeom>
        </p:spPr>
        <p:txBody>
          <a:bodyPr>
            <a:normAutofit/>
          </a:bodyPr>
          <a:lstStyle/>
          <a:p>
            <a:pPr>
              <a:buFont typeface="Arial" panose="020B0604020202020204" pitchFamily="34" charset="0"/>
              <a:buChar char="•"/>
            </a:pPr>
            <a:r>
              <a:rPr lang="en-IN" sz="1800" dirty="0">
                <a:solidFill>
                  <a:srgbClr val="282828"/>
                </a:solidFill>
                <a:effectLst/>
                <a:latin typeface="ArialMT"/>
              </a:rPr>
              <a:t>From the figure </a:t>
            </a:r>
            <a:r>
              <a:rPr lang="en-IN" sz="1800" dirty="0">
                <a:solidFill>
                  <a:srgbClr val="282828"/>
                </a:solidFill>
                <a:latin typeface="ArialMT"/>
              </a:rPr>
              <a:t>we can observe</a:t>
            </a:r>
            <a:r>
              <a:rPr lang="en-IN" sz="1800" dirty="0">
                <a:solidFill>
                  <a:srgbClr val="282828"/>
                </a:solidFill>
                <a:effectLst/>
                <a:latin typeface="ArialMT"/>
              </a:rPr>
              <a:t> that more rockets were launched in LES ISS PO GTO and VLEO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4339" name="Picture 3" descr="page26image12416352">
            <a:extLst>
              <a:ext uri="{FF2B5EF4-FFF2-40B4-BE49-F238E27FC236}">
                <a16:creationId xmlns:a16="http://schemas.microsoft.com/office/drawing/2014/main" id="{E9F1CE50-52C1-6287-ECFE-81157C887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90" y="2977978"/>
            <a:ext cx="10807700" cy="2082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FDD954-AEF2-0962-729D-7BDF40772FBC}"/>
              </a:ext>
            </a:extLst>
          </p:cNvPr>
          <p:cNvSpPr txBox="1"/>
          <p:nvPr/>
        </p:nvSpPr>
        <p:spPr>
          <a:xfrm>
            <a:off x="4324865" y="5474043"/>
            <a:ext cx="4547286" cy="369332"/>
          </a:xfrm>
          <a:prstGeom prst="rect">
            <a:avLst/>
          </a:prstGeom>
          <a:noFill/>
        </p:spPr>
        <p:txBody>
          <a:bodyPr wrap="square" rtlCol="0">
            <a:spAutoFit/>
          </a:bodyPr>
          <a:lstStyle/>
          <a:p>
            <a:r>
              <a:rPr lang="en-US" dirty="0"/>
              <a:t>Scatter Plot Flight no v/s Orbit Type</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1217141"/>
          </a:xfrm>
          <a:prstGeom prst="rect">
            <a:avLst/>
          </a:prstGeom>
        </p:spPr>
        <p:txBody>
          <a:bodyPr>
            <a:normAutofit fontScale="85000" lnSpcReduction="20000"/>
          </a:bodyPr>
          <a:lstStyle/>
          <a:p>
            <a:pPr>
              <a:lnSpc>
                <a:spcPct val="100000"/>
              </a:lnSpc>
              <a:spcBef>
                <a:spcPts val="1400"/>
              </a:spcBef>
            </a:pPr>
            <a:r>
              <a:rPr lang="en-IN" sz="1800" dirty="0">
                <a:solidFill>
                  <a:srgbClr val="282828"/>
                </a:solidFill>
                <a:effectLst/>
                <a:latin typeface="ArialMT"/>
              </a:rPr>
              <a:t>There is a higher success for rockets with heavy payloads launched in PO, LEO, and ISS. </a:t>
            </a:r>
          </a:p>
          <a:p>
            <a:pPr>
              <a:lnSpc>
                <a:spcPct val="100000"/>
              </a:lnSpc>
              <a:spcBef>
                <a:spcPts val="1400"/>
              </a:spcBef>
            </a:pPr>
            <a:r>
              <a:rPr lang="en-IN" sz="1800" dirty="0">
                <a:solidFill>
                  <a:srgbClr val="282828"/>
                </a:solidFill>
                <a:effectLst/>
                <a:latin typeface="ArialMT"/>
              </a:rPr>
              <a:t>Rockets launched in SSO and MEO orbits on the other hand have a high success rate  for lighter payloads.</a:t>
            </a:r>
          </a:p>
          <a:p>
            <a:pPr>
              <a:lnSpc>
                <a:spcPct val="100000"/>
              </a:lnSpc>
              <a:spcBef>
                <a:spcPts val="1400"/>
              </a:spcBef>
            </a:pPr>
            <a:r>
              <a:rPr lang="en-IN" sz="1800" dirty="0">
                <a:solidFill>
                  <a:srgbClr val="282828"/>
                </a:solidFill>
                <a:effectLst/>
                <a:latin typeface="ArialMT"/>
              </a:rPr>
              <a:t>Rockets launched in GTO have both positive landing rates and negative landing rates regardless of the size of the payload </a:t>
            </a:r>
            <a:endParaRPr lang="en-IN" sz="1200" dirty="0"/>
          </a:p>
          <a:p>
            <a:pPr>
              <a:lnSpc>
                <a:spcPct val="100000"/>
              </a:lnSpc>
              <a:spcBef>
                <a:spcPts val="1400"/>
              </a:spcBef>
            </a:pPr>
            <a:endParaRPr lang="en-IN" sz="1800" dirty="0">
              <a:solidFill>
                <a:srgbClr val="282828"/>
              </a:solidFill>
              <a:effectLst/>
              <a:latin typeface="ArialM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5367" name="Picture 7" descr="page27image8576896">
            <a:extLst>
              <a:ext uri="{FF2B5EF4-FFF2-40B4-BE49-F238E27FC236}">
                <a16:creationId xmlns:a16="http://schemas.microsoft.com/office/drawing/2014/main" id="{16E6BF76-C6E3-C3FC-213F-0506DED5C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71" y="3429000"/>
            <a:ext cx="107696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IN" sz="1800" dirty="0">
                <a:solidFill>
                  <a:srgbClr val="282828"/>
                </a:solidFill>
                <a:latin typeface="ArialMT"/>
              </a:rPr>
              <a:t>We </a:t>
            </a:r>
            <a:r>
              <a:rPr lang="en-IN" sz="1800" dirty="0">
                <a:solidFill>
                  <a:srgbClr val="282828"/>
                </a:solidFill>
                <a:effectLst/>
                <a:latin typeface="ArialMT"/>
              </a:rPr>
              <a:t>observe in  that the success rate since 2013 kept increasing till 2020 </a:t>
            </a:r>
            <a:endParaRPr lang="en-IN"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page28image8484976">
            <a:extLst>
              <a:ext uri="{FF2B5EF4-FFF2-40B4-BE49-F238E27FC236}">
                <a16:creationId xmlns:a16="http://schemas.microsoft.com/office/drawing/2014/main" id="{C252D77A-93FE-528A-E942-7BFB003A4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768" y="1512545"/>
            <a:ext cx="5702300" cy="43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55406" cy="719867"/>
          </a:xfrm>
          <a:prstGeom prst="rect">
            <a:avLst/>
          </a:prstGeom>
        </p:spPr>
        <p:txBody>
          <a:bodyPr>
            <a:normAutofit/>
          </a:bodyPr>
          <a:lstStyle/>
          <a:p>
            <a:pPr>
              <a:buFont typeface="Arial" panose="020B0604020202020204" pitchFamily="34" charset="0"/>
              <a:buChar char="•"/>
            </a:pPr>
            <a:r>
              <a:rPr lang="en-IN" sz="1800" dirty="0">
                <a:solidFill>
                  <a:srgbClr val="282828"/>
                </a:solidFill>
                <a:effectLst/>
                <a:latin typeface="ArialMT"/>
              </a:rPr>
              <a:t>An SQL table called SPACEXTBL using the existing data frame. </a:t>
            </a:r>
          </a:p>
          <a:p>
            <a:pPr>
              <a:buFont typeface="Arial" panose="020B0604020202020204" pitchFamily="34" charset="0"/>
              <a:buChar char="•"/>
            </a:pPr>
            <a:r>
              <a:rPr lang="en-IN" sz="1800" dirty="0">
                <a:solidFill>
                  <a:srgbClr val="282828"/>
                </a:solidFill>
                <a:effectLst/>
                <a:latin typeface="ArialMT"/>
              </a:rPr>
              <a:t>To find the Unique Launch Sites, the keyword DISTINCT was used on the column.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7411" name="Picture 3" descr="page29image8397568">
            <a:extLst>
              <a:ext uri="{FF2B5EF4-FFF2-40B4-BE49-F238E27FC236}">
                <a16:creationId xmlns:a16="http://schemas.microsoft.com/office/drawing/2014/main" id="{FF7264EE-465A-EB3D-A50E-B39D1756F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3724" y="2542657"/>
            <a:ext cx="5061692" cy="388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TextBox 7">
            <a:extLst>
              <a:ext uri="{FF2B5EF4-FFF2-40B4-BE49-F238E27FC236}">
                <a16:creationId xmlns:a16="http://schemas.microsoft.com/office/drawing/2014/main" id="{40806FD0-8699-99E4-4B3B-635EAE966737}"/>
              </a:ext>
            </a:extLst>
          </p:cNvPr>
          <p:cNvSpPr txBox="1"/>
          <p:nvPr/>
        </p:nvSpPr>
        <p:spPr>
          <a:xfrm>
            <a:off x="939113" y="1495168"/>
            <a:ext cx="10346497" cy="646331"/>
          </a:xfrm>
          <a:prstGeom prst="rect">
            <a:avLst/>
          </a:prstGeom>
          <a:noFill/>
        </p:spPr>
        <p:txBody>
          <a:bodyPr wrap="square">
            <a:spAutoFit/>
          </a:bodyPr>
          <a:lstStyle/>
          <a:p>
            <a:pPr marL="285750" indent="-285750">
              <a:buFont typeface="Arial" panose="020B0604020202020204" pitchFamily="34" charset="0"/>
              <a:buChar char="•"/>
            </a:pPr>
            <a:r>
              <a:rPr lang="en-IN" sz="1800" dirty="0">
                <a:solidFill>
                  <a:srgbClr val="282828"/>
                </a:solidFill>
                <a:effectLst/>
                <a:latin typeface="ArialMT"/>
              </a:rPr>
              <a:t>Keyword LIKE `CCA%` was used to get launch site names beginning with `CCA`. </a:t>
            </a:r>
          </a:p>
          <a:p>
            <a:pPr marL="285750" indent="-285750">
              <a:buFont typeface="Arial" panose="020B0604020202020204" pitchFamily="34" charset="0"/>
              <a:buChar char="•"/>
            </a:pPr>
            <a:r>
              <a:rPr lang="en-IN" sz="1800" dirty="0">
                <a:solidFill>
                  <a:srgbClr val="282828"/>
                </a:solidFill>
                <a:effectLst/>
                <a:latin typeface="ArialMT"/>
              </a:rPr>
              <a:t>LIMIT 5 keyword was used to display the first 5 records</a:t>
            </a:r>
            <a:endParaRPr lang="en-IN" dirty="0"/>
          </a:p>
        </p:txBody>
      </p:sp>
      <p:pic>
        <p:nvPicPr>
          <p:cNvPr id="18437" name="Picture 5" descr="page30image12337264">
            <a:extLst>
              <a:ext uri="{FF2B5EF4-FFF2-40B4-BE49-F238E27FC236}">
                <a16:creationId xmlns:a16="http://schemas.microsoft.com/office/drawing/2014/main" id="{2562E8EA-CF43-2022-BDFC-5DBB755E4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916194"/>
            <a:ext cx="11176000"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01644" cy="868148"/>
          </a:xfrm>
          <a:prstGeom prst="rect">
            <a:avLst/>
          </a:prstGeom>
        </p:spPr>
        <p:txBody>
          <a:bodyPr>
            <a:normAutofit/>
          </a:bodyPr>
          <a:lstStyle/>
          <a:p>
            <a:pPr>
              <a:lnSpc>
                <a:spcPct val="100000"/>
              </a:lnSpc>
              <a:spcBef>
                <a:spcPts val="1400"/>
              </a:spcBef>
            </a:pPr>
            <a:r>
              <a:rPr lang="en-IN" sz="1800" dirty="0">
                <a:solidFill>
                  <a:srgbClr val="282828"/>
                </a:solidFill>
                <a:effectLst/>
                <a:latin typeface="ArialMT"/>
              </a:rPr>
              <a:t>SUM function was used to calculate the total payload mass of customers with the name ‘NASA (CRS)</a:t>
            </a:r>
          </a:p>
          <a:p>
            <a:pPr>
              <a:lnSpc>
                <a:spcPct val="100000"/>
              </a:lnSpc>
              <a:spcBef>
                <a:spcPts val="1400"/>
              </a:spcBef>
            </a:pPr>
            <a:endParaRPr lang="en-IN"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9458" name="Picture 2" descr="page31image12525664">
            <a:extLst>
              <a:ext uri="{FF2B5EF4-FFF2-40B4-BE49-F238E27FC236}">
                <a16:creationId xmlns:a16="http://schemas.microsoft.com/office/drawing/2014/main" id="{5BE97D2E-B6CB-6EDF-00E9-AF7EB517E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177" y="2575323"/>
            <a:ext cx="65913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276033" cy="732224"/>
          </a:xfrm>
          <a:prstGeom prst="rect">
            <a:avLst/>
          </a:prstGeom>
        </p:spPr>
        <p:txBody>
          <a:bodyPr>
            <a:normAutofit/>
          </a:bodyPr>
          <a:lstStyle/>
          <a:p>
            <a:pPr>
              <a:lnSpc>
                <a:spcPct val="100000"/>
              </a:lnSpc>
              <a:spcBef>
                <a:spcPts val="1400"/>
              </a:spcBef>
            </a:pPr>
            <a:r>
              <a:rPr lang="en-IN" sz="1800" dirty="0">
                <a:solidFill>
                  <a:srgbClr val="282828"/>
                </a:solidFill>
                <a:effectLst/>
                <a:latin typeface="ArialMT"/>
              </a:rPr>
              <a:t>The average payload mass carried by booster version F9 v1.1 was calculated using the AVG function </a:t>
            </a:r>
            <a:endParaRPr lang="en-IN"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0481" name="Picture 1" descr="page32image12470912">
            <a:extLst>
              <a:ext uri="{FF2B5EF4-FFF2-40B4-BE49-F238E27FC236}">
                <a16:creationId xmlns:a16="http://schemas.microsoft.com/office/drawing/2014/main" id="{EEA7AA34-9679-49AE-F410-200E4BF94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848" y="2672773"/>
            <a:ext cx="62865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51071" cy="843434"/>
          </a:xfrm>
          <a:prstGeom prst="rect">
            <a:avLst/>
          </a:prstGeom>
        </p:spPr>
        <p:txBody>
          <a:bodyPr lIns="91440" tIns="45720" rIns="91440" bIns="45720" anchor="t">
            <a:normAutofit/>
          </a:bodyPr>
          <a:lstStyle/>
          <a:p>
            <a:pPr>
              <a:buFont typeface="Arial" panose="020B0604020202020204" pitchFamily="34" charset="0"/>
              <a:buChar char="•"/>
            </a:pPr>
            <a:r>
              <a:rPr lang="en-IN" sz="1800" dirty="0">
                <a:solidFill>
                  <a:srgbClr val="282828"/>
                </a:solidFill>
                <a:effectLst/>
                <a:latin typeface="ArialMT"/>
              </a:rPr>
              <a:t>SQL query was run for the first successful landing on ground pad. </a:t>
            </a:r>
          </a:p>
          <a:p>
            <a:pPr>
              <a:buFont typeface="Arial" panose="020B0604020202020204" pitchFamily="34" charset="0"/>
              <a:buChar char="•"/>
            </a:pPr>
            <a:r>
              <a:rPr lang="en-IN" sz="1800" dirty="0">
                <a:solidFill>
                  <a:srgbClr val="282828"/>
                </a:solidFill>
                <a:effectLst/>
                <a:latin typeface="ArialMT"/>
              </a:rPr>
              <a:t>The result shows that 22nd of December 2015 was the date for the first successful ground landing</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1505" name="Picture 1" descr="page33image12387088">
            <a:extLst>
              <a:ext uri="{FF2B5EF4-FFF2-40B4-BE49-F238E27FC236}">
                <a16:creationId xmlns:a16="http://schemas.microsoft.com/office/drawing/2014/main" id="{9E31332B-CEF2-4847-9F98-53938D672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173" y="2693773"/>
            <a:ext cx="54737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1139997"/>
          </a:xfrm>
          <a:prstGeom prst="rect">
            <a:avLst/>
          </a:prstGeom>
        </p:spPr>
        <p:txBody>
          <a:bodyPr lIns="91440" tIns="45720" rIns="91440" bIns="45720" anchor="t">
            <a:normAutofit/>
          </a:bodyPr>
          <a:lstStyle/>
          <a:p>
            <a:pPr>
              <a:buFont typeface="Arial" panose="020B0604020202020204" pitchFamily="34" charset="0"/>
              <a:buChar char="•"/>
            </a:pPr>
            <a:r>
              <a:rPr lang="en-IN" sz="1800" dirty="0">
                <a:solidFill>
                  <a:srgbClr val="282828"/>
                </a:solidFill>
                <a:effectLst/>
                <a:latin typeface="ArialMT"/>
              </a:rPr>
              <a:t>Using keywords BETWEEN and AND, the names of boosters that have successfully landed on drone ship and had payload mass greater than 4000kg but less than 6000kg were displayed. </a:t>
            </a:r>
          </a:p>
          <a:p>
            <a:pPr>
              <a:buFont typeface="Arial" panose="020B0604020202020204" pitchFamily="34" charset="0"/>
              <a:buChar char="•"/>
            </a:pPr>
            <a:r>
              <a:rPr lang="en-IN" sz="1800" dirty="0">
                <a:solidFill>
                  <a:srgbClr val="282828"/>
                </a:solidFill>
                <a:effectLst/>
                <a:latin typeface="ArialMT"/>
              </a:rPr>
              <a:t>The result shows 4 rockets.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2531" name="Picture 3" descr="page34image12502896">
            <a:extLst>
              <a:ext uri="{FF2B5EF4-FFF2-40B4-BE49-F238E27FC236}">
                <a16:creationId xmlns:a16="http://schemas.microsoft.com/office/drawing/2014/main" id="{E8945CBE-1269-25D8-92F9-04E9FFA36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222" y="2807400"/>
            <a:ext cx="4483100" cy="351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4488"/>
            <a:ext cx="10515600" cy="49827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mn-lt"/>
              </a:rPr>
              <a:t>Summary of methodologies</a:t>
            </a:r>
          </a:p>
          <a:p>
            <a:pPr>
              <a:lnSpc>
                <a:spcPct val="100000"/>
              </a:lnSpc>
              <a:spcBef>
                <a:spcPts val="1400"/>
              </a:spcBef>
            </a:pPr>
            <a:r>
              <a:rPr lang="en-US" sz="2400" dirty="0">
                <a:solidFill>
                  <a:schemeClr val="accent3">
                    <a:lumMod val="25000"/>
                  </a:schemeClr>
                </a:solidFill>
                <a:latin typeface="+mn-lt"/>
              </a:rPr>
              <a:t>Data collection by web scraping via API or </a:t>
            </a:r>
            <a:r>
              <a:rPr lang="en-US" sz="2400" dirty="0" err="1">
                <a:solidFill>
                  <a:schemeClr val="accent3">
                    <a:lumMod val="25000"/>
                  </a:schemeClr>
                </a:solidFill>
                <a:latin typeface="+mn-lt"/>
              </a:rPr>
              <a:t>webscraping</a:t>
            </a:r>
            <a:r>
              <a:rPr lang="en-US" sz="2400" dirty="0">
                <a:solidFill>
                  <a:schemeClr val="accent3">
                    <a:lumMod val="25000"/>
                  </a:schemeClr>
                </a:solidFill>
                <a:latin typeface="+mn-lt"/>
              </a:rPr>
              <a:t>.</a:t>
            </a:r>
          </a:p>
          <a:p>
            <a:pPr>
              <a:lnSpc>
                <a:spcPct val="100000"/>
              </a:lnSpc>
              <a:spcBef>
                <a:spcPts val="1400"/>
              </a:spcBef>
            </a:pPr>
            <a:r>
              <a:rPr lang="en-US" sz="2400" dirty="0">
                <a:solidFill>
                  <a:schemeClr val="accent3">
                    <a:lumMod val="25000"/>
                  </a:schemeClr>
                </a:solidFill>
                <a:latin typeface="+mn-lt"/>
              </a:rPr>
              <a:t>Data wrangling and data cleaning.</a:t>
            </a:r>
          </a:p>
          <a:p>
            <a:pPr>
              <a:lnSpc>
                <a:spcPct val="100000"/>
              </a:lnSpc>
              <a:spcBef>
                <a:spcPts val="1400"/>
              </a:spcBef>
            </a:pPr>
            <a:r>
              <a:rPr lang="en-US" sz="2400" dirty="0">
                <a:solidFill>
                  <a:schemeClr val="accent3">
                    <a:lumMod val="25000"/>
                  </a:schemeClr>
                </a:solidFill>
                <a:latin typeface="+mn-lt"/>
              </a:rPr>
              <a:t>Exploratory Data analysis using SQL and Python libraries.</a:t>
            </a:r>
          </a:p>
          <a:p>
            <a:pPr>
              <a:lnSpc>
                <a:spcPct val="100000"/>
              </a:lnSpc>
              <a:spcBef>
                <a:spcPts val="1400"/>
              </a:spcBef>
            </a:pPr>
            <a:r>
              <a:rPr lang="en-US" sz="2400" dirty="0">
                <a:solidFill>
                  <a:schemeClr val="accent3">
                    <a:lumMod val="25000"/>
                  </a:schemeClr>
                </a:solidFill>
                <a:latin typeface="+mn-lt"/>
              </a:rPr>
              <a:t>Data Analytics by Folium and Dash</a:t>
            </a:r>
          </a:p>
          <a:p>
            <a:pPr>
              <a:lnSpc>
                <a:spcPct val="100000"/>
              </a:lnSpc>
              <a:spcBef>
                <a:spcPts val="1400"/>
              </a:spcBef>
            </a:pPr>
            <a:r>
              <a:rPr lang="en-US" sz="2400" dirty="0">
                <a:solidFill>
                  <a:schemeClr val="accent3">
                    <a:lumMod val="25000"/>
                  </a:schemeClr>
                </a:solidFill>
                <a:latin typeface="+mn-lt"/>
              </a:rPr>
              <a:t>Predictive Analytics via Regression, Classification, Clustering.</a:t>
            </a:r>
          </a:p>
          <a:p>
            <a:pPr>
              <a:lnSpc>
                <a:spcPct val="100000"/>
              </a:lnSpc>
              <a:spcBef>
                <a:spcPts val="1400"/>
              </a:spcBef>
            </a:pPr>
            <a:endParaRPr lang="en-US" sz="2400" dirty="0">
              <a:solidFill>
                <a:schemeClr val="accent3">
                  <a:lumMod val="25000"/>
                </a:schemeClr>
              </a:solidFill>
              <a:latin typeface="+mn-lt"/>
            </a:endParaRPr>
          </a:p>
          <a:p>
            <a:pPr marL="0" indent="0">
              <a:lnSpc>
                <a:spcPct val="100000"/>
              </a:lnSpc>
              <a:spcBef>
                <a:spcPts val="1400"/>
              </a:spcBef>
              <a:buNone/>
            </a:pPr>
            <a:r>
              <a:rPr lang="en-US" sz="2400" dirty="0">
                <a:solidFill>
                  <a:schemeClr val="accent3">
                    <a:lumMod val="25000"/>
                  </a:schemeClr>
                </a:solidFill>
                <a:latin typeface="+mn-lt"/>
              </a:rPr>
              <a:t>Summary of all results</a:t>
            </a:r>
          </a:p>
          <a:p>
            <a:pPr>
              <a:lnSpc>
                <a:spcPct val="100000"/>
              </a:lnSpc>
              <a:spcBef>
                <a:spcPts val="1400"/>
              </a:spcBef>
            </a:pPr>
            <a:r>
              <a:rPr lang="en-US" sz="2400" dirty="0">
                <a:solidFill>
                  <a:schemeClr val="accent3">
                    <a:lumMod val="25000"/>
                  </a:schemeClr>
                </a:solidFill>
                <a:latin typeface="+mn-lt"/>
              </a:rPr>
              <a:t>We got to derive conclusive results from the Analytics tools.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929932"/>
          </a:xfrm>
          <a:prstGeom prst="rect">
            <a:avLst/>
          </a:prstGeom>
        </p:spPr>
        <p:txBody>
          <a:bodyPr>
            <a:normAutofit/>
          </a:bodyPr>
          <a:lstStyle/>
          <a:p>
            <a:pPr>
              <a:buFont typeface="Arial" panose="020B0604020202020204" pitchFamily="34" charset="0"/>
              <a:buChar char="•"/>
            </a:pPr>
            <a:r>
              <a:rPr lang="en-IN" sz="1800" dirty="0">
                <a:solidFill>
                  <a:srgbClr val="282828"/>
                </a:solidFill>
                <a:effectLst/>
                <a:latin typeface="ArialMT"/>
              </a:rPr>
              <a:t>The COUNT function was used to could the total number of successful missions and failed missions </a:t>
            </a:r>
          </a:p>
          <a:p>
            <a:pPr>
              <a:buFont typeface="Arial" panose="020B0604020202020204" pitchFamily="34" charset="0"/>
              <a:buChar char="•"/>
            </a:pPr>
            <a:r>
              <a:rPr lang="en-IN" sz="1800" dirty="0">
                <a:solidFill>
                  <a:srgbClr val="282828"/>
                </a:solidFill>
                <a:effectLst/>
                <a:latin typeface="ArialMT"/>
              </a:rPr>
              <a:t>The results show that there were 100 successful missions and 1 failed mission.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3553" name="Picture 1" descr="page35image12439712">
            <a:extLst>
              <a:ext uri="{FF2B5EF4-FFF2-40B4-BE49-F238E27FC236}">
                <a16:creationId xmlns:a16="http://schemas.microsoft.com/office/drawing/2014/main" id="{B8447B71-C5AA-83F4-0229-CDBF16FF9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469" y="2561749"/>
            <a:ext cx="3211727" cy="359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152466" cy="1152353"/>
          </a:xfrm>
          <a:prstGeom prst="rect">
            <a:avLst/>
          </a:prstGeom>
        </p:spPr>
        <p:txBody>
          <a:bodyPr>
            <a:normAutofit/>
          </a:bodyPr>
          <a:lstStyle/>
          <a:p>
            <a:pPr>
              <a:buFont typeface="Arial" panose="020B0604020202020204" pitchFamily="34" charset="0"/>
              <a:buChar char="•"/>
            </a:pPr>
            <a:r>
              <a:rPr lang="en-IN" sz="1800" dirty="0">
                <a:solidFill>
                  <a:srgbClr val="282828"/>
                </a:solidFill>
                <a:effectLst/>
                <a:latin typeface="ArialMT"/>
              </a:rPr>
              <a:t>A sub-query with the MAX function was used to retrieve the boosters that carried the maximum payload. </a:t>
            </a:r>
          </a:p>
          <a:p>
            <a:pPr>
              <a:buFont typeface="Arial" panose="020B0604020202020204" pitchFamily="34" charset="0"/>
              <a:buChar char="•"/>
            </a:pPr>
            <a:r>
              <a:rPr lang="en-IN" sz="1800" dirty="0">
                <a:solidFill>
                  <a:srgbClr val="282828"/>
                </a:solidFill>
                <a:effectLst/>
                <a:latin typeface="ArialMT"/>
              </a:rPr>
              <a:t>Results show that there are 12 in total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4577" name="Picture 1" descr="page36image12470128">
            <a:extLst>
              <a:ext uri="{FF2B5EF4-FFF2-40B4-BE49-F238E27FC236}">
                <a16:creationId xmlns:a16="http://schemas.microsoft.com/office/drawing/2014/main" id="{2215D255-FC32-E731-C976-AF4450E0E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189" y="2401801"/>
            <a:ext cx="57658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01644" cy="1374775"/>
          </a:xfrm>
          <a:prstGeom prst="rect">
            <a:avLst/>
          </a:prstGeom>
        </p:spPr>
        <p:txBody>
          <a:bodyPr lIns="91440" tIns="45720" rIns="91440" bIns="45720" anchor="t">
            <a:normAutofit/>
          </a:bodyPr>
          <a:lstStyle/>
          <a:p>
            <a:pPr>
              <a:buFont typeface="Arial" panose="020B0604020202020204" pitchFamily="34" charset="0"/>
              <a:buChar char="•"/>
            </a:pPr>
            <a:r>
              <a:rPr lang="en-IN" sz="1800" dirty="0" err="1">
                <a:solidFill>
                  <a:srgbClr val="282828"/>
                </a:solidFill>
                <a:effectLst/>
                <a:latin typeface="ArialMT"/>
              </a:rPr>
              <a:t>Substr</a:t>
            </a:r>
            <a:r>
              <a:rPr lang="en-IN" sz="1800" dirty="0">
                <a:solidFill>
                  <a:srgbClr val="282828"/>
                </a:solidFill>
                <a:effectLst/>
                <a:latin typeface="ArialMT"/>
              </a:rPr>
              <a:t>() was used to extract the month and year from the Date column. </a:t>
            </a:r>
          </a:p>
          <a:p>
            <a:pPr>
              <a:buFont typeface="Arial" panose="020B0604020202020204" pitchFamily="34" charset="0"/>
              <a:buChar char="•"/>
            </a:pPr>
            <a:r>
              <a:rPr lang="en-IN" sz="1800" dirty="0">
                <a:solidFill>
                  <a:srgbClr val="282828"/>
                </a:solidFill>
                <a:effectLst/>
                <a:latin typeface="ArialMT"/>
              </a:rPr>
              <a:t>The WHERE and AND keyword was used to get launch records of failed drone ship landings in 2015. </a:t>
            </a:r>
          </a:p>
          <a:p>
            <a:pPr>
              <a:buFont typeface="Arial" panose="020B0604020202020204" pitchFamily="34" charset="0"/>
              <a:buChar char="•"/>
            </a:pPr>
            <a:r>
              <a:rPr lang="en-IN" sz="1800" dirty="0">
                <a:solidFill>
                  <a:srgbClr val="282828"/>
                </a:solidFill>
                <a:effectLst/>
                <a:latin typeface="ArialMT"/>
              </a:rPr>
              <a:t>The result shows that the failed landings occurred in the months of April (04) and </a:t>
            </a:r>
            <a:r>
              <a:rPr lang="en-IN" sz="1800" dirty="0" err="1">
                <a:solidFill>
                  <a:srgbClr val="282828"/>
                </a:solidFill>
                <a:effectLst/>
                <a:latin typeface="ArialMT"/>
              </a:rPr>
              <a:t>Octobe</a:t>
            </a:r>
            <a:r>
              <a:rPr lang="en-IN" sz="1800" dirty="0">
                <a:solidFill>
                  <a:srgbClr val="282828"/>
                </a:solidFill>
                <a:effectLst/>
                <a:latin typeface="ArialMT"/>
              </a:rPr>
              <a:t>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5602" name="Picture 2" descr="page37image8590480">
            <a:extLst>
              <a:ext uri="{FF2B5EF4-FFF2-40B4-BE49-F238E27FC236}">
                <a16:creationId xmlns:a16="http://schemas.microsoft.com/office/drawing/2014/main" id="{E609FBD3-447B-728D-C486-6375204DB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050" y="3200400"/>
            <a:ext cx="6134100" cy="339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18336" cy="1603375"/>
          </a:xfrm>
          <a:prstGeom prst="rect">
            <a:avLst/>
          </a:prstGeom>
        </p:spPr>
        <p:txBody>
          <a:bodyPr lIns="91440" tIns="45720" rIns="91440" bIns="45720" anchor="t"/>
          <a:lstStyle/>
          <a:p>
            <a:pPr>
              <a:buFont typeface="Arial" panose="020B0604020202020204" pitchFamily="34" charset="0"/>
              <a:buChar char="•"/>
            </a:pPr>
            <a:r>
              <a:rPr lang="en-IN" sz="1800" dirty="0">
                <a:solidFill>
                  <a:srgbClr val="282828"/>
                </a:solidFill>
                <a:effectLst/>
                <a:latin typeface="ArialMT"/>
              </a:rPr>
              <a:t>Keywords such as GROUP BY, ORDER BY, and DESC as well as functions like </a:t>
            </a:r>
            <a:r>
              <a:rPr lang="en-IN" sz="1800" dirty="0" err="1">
                <a:solidFill>
                  <a:srgbClr val="282828"/>
                </a:solidFill>
                <a:effectLst/>
                <a:latin typeface="ArialMT"/>
              </a:rPr>
              <a:t>substr</a:t>
            </a:r>
            <a:r>
              <a:rPr lang="en-IN" sz="1800" dirty="0">
                <a:solidFill>
                  <a:srgbClr val="282828"/>
                </a:solidFill>
                <a:effectLst/>
                <a:latin typeface="ArialMT"/>
              </a:rPr>
              <a:t>() and COUNT() were used to rank the count landing outcomes between 2010-06-04 and 2017-03-20, in descending order. </a:t>
            </a:r>
          </a:p>
          <a:p>
            <a:pPr>
              <a:buFont typeface="Arial" panose="020B0604020202020204" pitchFamily="34" charset="0"/>
              <a:buChar char="•"/>
            </a:pPr>
            <a:r>
              <a:rPr lang="en-IN" sz="1800" dirty="0">
                <a:solidFill>
                  <a:srgbClr val="282828"/>
                </a:solidFill>
                <a:effectLst/>
                <a:latin typeface="ArialMT"/>
              </a:rPr>
              <a:t>The results show that there are high numbers for no attempt (10), success on drone ship (5) as well as ground (5)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6626" name="Picture 2" descr="page38image8592272">
            <a:extLst>
              <a:ext uri="{FF2B5EF4-FFF2-40B4-BE49-F238E27FC236}">
                <a16:creationId xmlns:a16="http://schemas.microsoft.com/office/drawing/2014/main" id="{B49FE55E-E61C-CFA3-38B1-B85AC15AF3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9799" y="3022729"/>
            <a:ext cx="4072526" cy="367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400498" cy="670440"/>
          </a:xfrm>
          <a:prstGeom prst="rect">
            <a:avLst/>
          </a:prstGeom>
        </p:spPr>
        <p:txBody>
          <a:bodyPr lIns="91440" tIns="45720" rIns="91440" bIns="45720" anchor="t">
            <a:normAutofit/>
          </a:bodyPr>
          <a:lstStyle/>
          <a:p>
            <a:r>
              <a:rPr lang="en-IN" sz="1800" dirty="0">
                <a:solidFill>
                  <a:srgbClr val="282828"/>
                </a:solidFill>
                <a:effectLst/>
                <a:latin typeface="ArialMT"/>
              </a:rPr>
              <a:t>• All launch sites as shown in the figure are located in coastal cities of the United States of America. </a:t>
            </a:r>
            <a:endParaRPr lang="en-IN" dirty="0"/>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7" name="Picture 2" descr="page40image8658704">
            <a:extLst>
              <a:ext uri="{FF2B5EF4-FFF2-40B4-BE49-F238E27FC236}">
                <a16:creationId xmlns:a16="http://schemas.microsoft.com/office/drawing/2014/main" id="{1A83C4B2-B184-5422-A505-2078462CD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170" y="3092000"/>
            <a:ext cx="26035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page40image8655120">
            <a:extLst>
              <a:ext uri="{FF2B5EF4-FFF2-40B4-BE49-F238E27FC236}">
                <a16:creationId xmlns:a16="http://schemas.microsoft.com/office/drawing/2014/main" id="{300C86D2-FB03-D7D3-CFD9-6EBFCE41A5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609" y="3180836"/>
            <a:ext cx="2603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 descr="page40image8653104">
            <a:extLst>
              <a:ext uri="{FF2B5EF4-FFF2-40B4-BE49-F238E27FC236}">
                <a16:creationId xmlns:a16="http://schemas.microsoft.com/office/drawing/2014/main" id="{9F8085DB-FAED-E792-C7D8-9D3B7A55B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299" y="3092000"/>
            <a:ext cx="28067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age40image8661504">
            <a:extLst>
              <a:ext uri="{FF2B5EF4-FFF2-40B4-BE49-F238E27FC236}">
                <a16:creationId xmlns:a16="http://schemas.microsoft.com/office/drawing/2014/main" id="{AF1B6FB2-8C67-12FE-ECF7-44BFC12797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8158" y="3092000"/>
            <a:ext cx="28321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4" name="TextBox 3">
            <a:extLst>
              <a:ext uri="{FF2B5EF4-FFF2-40B4-BE49-F238E27FC236}">
                <a16:creationId xmlns:a16="http://schemas.microsoft.com/office/drawing/2014/main" id="{AFD18B3D-43BA-24F3-DB21-9629272E1FEA}"/>
              </a:ext>
            </a:extLst>
          </p:cNvPr>
          <p:cNvSpPr txBox="1"/>
          <p:nvPr/>
        </p:nvSpPr>
        <p:spPr>
          <a:xfrm>
            <a:off x="770011" y="1679198"/>
            <a:ext cx="3666065" cy="2215991"/>
          </a:xfrm>
          <a:prstGeom prst="rect">
            <a:avLst/>
          </a:prstGeom>
          <a:noFill/>
        </p:spPr>
        <p:txBody>
          <a:bodyPr wrap="square">
            <a:spAutoFit/>
          </a:bodyPr>
          <a:lstStyle/>
          <a:p>
            <a:pPr>
              <a:buFont typeface="Arial" panose="020B0604020202020204" pitchFamily="34" charset="0"/>
              <a:buChar char="•"/>
            </a:pPr>
            <a:r>
              <a:rPr lang="en-IN" sz="2200" dirty="0">
                <a:solidFill>
                  <a:srgbClr val="282828"/>
                </a:solidFill>
                <a:effectLst/>
                <a:latin typeface="ArialMT"/>
              </a:rPr>
              <a:t>The figure shows the launch outcomes for various launch sites; </a:t>
            </a:r>
          </a:p>
          <a:p>
            <a:pPr>
              <a:buFont typeface="Arial" panose="020B0604020202020204" pitchFamily="34" charset="0"/>
              <a:buChar char="•"/>
            </a:pPr>
            <a:r>
              <a:rPr lang="en-IN" sz="1800" dirty="0">
                <a:solidFill>
                  <a:srgbClr val="282828"/>
                </a:solidFill>
                <a:effectLst/>
                <a:latin typeface="ArialMT"/>
              </a:rPr>
              <a:t>Top left: VAFB SLC-4E</a:t>
            </a:r>
            <a:br>
              <a:rPr lang="en-IN" sz="1800" dirty="0">
                <a:solidFill>
                  <a:srgbClr val="282828"/>
                </a:solidFill>
                <a:effectLst/>
                <a:latin typeface="ArialMT"/>
              </a:rPr>
            </a:br>
            <a:r>
              <a:rPr lang="en-IN" sz="1800" dirty="0">
                <a:solidFill>
                  <a:srgbClr val="282828"/>
                </a:solidFill>
                <a:effectLst/>
                <a:latin typeface="ArialMT"/>
              </a:rPr>
              <a:t>•Top right: KSC LC-39A</a:t>
            </a:r>
            <a:br>
              <a:rPr lang="en-IN" sz="1800" dirty="0">
                <a:solidFill>
                  <a:srgbClr val="282828"/>
                </a:solidFill>
                <a:effectLst/>
                <a:latin typeface="ArialMT"/>
              </a:rPr>
            </a:br>
            <a:r>
              <a:rPr lang="en-IN" sz="1800" dirty="0">
                <a:solidFill>
                  <a:srgbClr val="282828"/>
                </a:solidFill>
                <a:effectLst/>
                <a:latin typeface="ArialMT"/>
              </a:rPr>
              <a:t>•Bottom left: CCAFS SLC-40</a:t>
            </a:r>
          </a:p>
          <a:p>
            <a:pPr>
              <a:buFont typeface="Arial" panose="020B0604020202020204" pitchFamily="34" charset="0"/>
              <a:buChar char="•"/>
            </a:pPr>
            <a:r>
              <a:rPr lang="en-IN" sz="1800" dirty="0">
                <a:solidFill>
                  <a:srgbClr val="282828"/>
                </a:solidFill>
                <a:effectLst/>
                <a:latin typeface="ArialMT"/>
              </a:rPr>
              <a:t>Bottom Right: CCAFS LC-4 </a:t>
            </a:r>
            <a:endParaRPr lang="en-IN" sz="2200" dirty="0">
              <a:solidFill>
                <a:srgbClr val="282828"/>
              </a:solidFill>
              <a:effectLst/>
              <a:latin typeface="ArialMT"/>
            </a:endParaRPr>
          </a:p>
        </p:txBody>
      </p:sp>
      <p:pic>
        <p:nvPicPr>
          <p:cNvPr id="28674" name="Picture 2" descr="page41image12473600">
            <a:extLst>
              <a:ext uri="{FF2B5EF4-FFF2-40B4-BE49-F238E27FC236}">
                <a16:creationId xmlns:a16="http://schemas.microsoft.com/office/drawing/2014/main" id="{C46D0F94-18D7-7833-BAF9-2E69F2403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687" y="1382636"/>
            <a:ext cx="3530688" cy="2661092"/>
          </a:xfrm>
          <a:prstGeom prst="rect">
            <a:avLst/>
          </a:prstGeom>
          <a:noFill/>
          <a:extLst>
            <a:ext uri="{909E8E84-426E-40DD-AFC4-6F175D3DCCD1}">
              <a14:hiddenFill xmlns:a14="http://schemas.microsoft.com/office/drawing/2010/main">
                <a:solidFill>
                  <a:srgbClr val="FFFFFF"/>
                </a:solidFill>
              </a14:hiddenFill>
            </a:ext>
          </a:extLst>
        </p:spPr>
      </p:pic>
      <p:pic>
        <p:nvPicPr>
          <p:cNvPr id="28675" name="Picture 3" descr="page41image12464048">
            <a:extLst>
              <a:ext uri="{FF2B5EF4-FFF2-40B4-BE49-F238E27FC236}">
                <a16:creationId xmlns:a16="http://schemas.microsoft.com/office/drawing/2014/main" id="{ECCFF305-082C-64D1-DDCF-E4E5DE2016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432" y="1397756"/>
            <a:ext cx="3212758" cy="2645972"/>
          </a:xfrm>
          <a:prstGeom prst="rect">
            <a:avLst/>
          </a:prstGeom>
          <a:noFill/>
          <a:extLst>
            <a:ext uri="{909E8E84-426E-40DD-AFC4-6F175D3DCCD1}">
              <a14:hiddenFill xmlns:a14="http://schemas.microsoft.com/office/drawing/2010/main">
                <a:solidFill>
                  <a:srgbClr val="FFFFFF"/>
                </a:solidFill>
              </a14:hiddenFill>
            </a:ext>
          </a:extLst>
        </p:spPr>
      </p:pic>
      <p:pic>
        <p:nvPicPr>
          <p:cNvPr id="28677" name="Picture 5" descr="page41image12466064">
            <a:extLst>
              <a:ext uri="{FF2B5EF4-FFF2-40B4-BE49-F238E27FC236}">
                <a16:creationId xmlns:a16="http://schemas.microsoft.com/office/drawing/2014/main" id="{E0940EE8-96E4-B526-62A7-DABCA9248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7576" y="4238400"/>
            <a:ext cx="2537312" cy="2117314"/>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page41image12452064">
            <a:extLst>
              <a:ext uri="{FF2B5EF4-FFF2-40B4-BE49-F238E27FC236}">
                <a16:creationId xmlns:a16="http://schemas.microsoft.com/office/drawing/2014/main" id="{7EF84D72-92CC-5258-A59A-36C8D607C4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1569" y="4198507"/>
            <a:ext cx="267970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4" name="TextBox 3">
            <a:extLst>
              <a:ext uri="{FF2B5EF4-FFF2-40B4-BE49-F238E27FC236}">
                <a16:creationId xmlns:a16="http://schemas.microsoft.com/office/drawing/2014/main" id="{CCCE2508-ACF9-B0E5-4FA6-9C80CA833418}"/>
              </a:ext>
            </a:extLst>
          </p:cNvPr>
          <p:cNvSpPr txBox="1"/>
          <p:nvPr/>
        </p:nvSpPr>
        <p:spPr>
          <a:xfrm>
            <a:off x="1105422" y="1513168"/>
            <a:ext cx="6093912" cy="2585323"/>
          </a:xfrm>
          <a:prstGeom prst="rect">
            <a:avLst/>
          </a:prstGeom>
          <a:noFill/>
        </p:spPr>
        <p:txBody>
          <a:bodyPr wrap="square">
            <a:spAutoFit/>
          </a:bodyPr>
          <a:lstStyle/>
          <a:p>
            <a:pPr>
              <a:buFont typeface="Arial" panose="020B0604020202020204" pitchFamily="34" charset="0"/>
              <a:buChar char="•"/>
            </a:pPr>
            <a:r>
              <a:rPr lang="en-IN" sz="1800" dirty="0">
                <a:solidFill>
                  <a:srgbClr val="282828"/>
                </a:solidFill>
                <a:effectLst/>
                <a:latin typeface="ArialMT"/>
              </a:rPr>
              <a:t>From the figure </a:t>
            </a:r>
            <a:r>
              <a:rPr lang="en-IN" dirty="0">
                <a:solidFill>
                  <a:srgbClr val="282828"/>
                </a:solidFill>
                <a:latin typeface="ArialMT"/>
              </a:rPr>
              <a:t>we can </a:t>
            </a:r>
            <a:r>
              <a:rPr lang="en-IN" sz="1800" dirty="0">
                <a:solidFill>
                  <a:srgbClr val="282828"/>
                </a:solidFill>
                <a:effectLst/>
                <a:latin typeface="ArialMT"/>
              </a:rPr>
              <a:t>show that launch sites are located very close to the coast i.e. 0.95km from CCAFS SLC 40 and 1.52km from VAFB SLC 4E </a:t>
            </a:r>
          </a:p>
          <a:p>
            <a:pPr>
              <a:buFont typeface="Arial" panose="020B0604020202020204" pitchFamily="34" charset="0"/>
              <a:buChar char="•"/>
            </a:pPr>
            <a:r>
              <a:rPr lang="en-IN" sz="1800" dirty="0">
                <a:solidFill>
                  <a:srgbClr val="282828"/>
                </a:solidFill>
                <a:effectLst/>
                <a:latin typeface="ArialMT"/>
              </a:rPr>
              <a:t>The same cannot be said for some railways and highways </a:t>
            </a:r>
          </a:p>
          <a:p>
            <a:pPr>
              <a:buFont typeface="Arial" panose="020B0604020202020204" pitchFamily="34" charset="0"/>
              <a:buChar char="•"/>
            </a:pPr>
            <a:r>
              <a:rPr lang="en-IN" dirty="0">
                <a:solidFill>
                  <a:srgbClr val="282828"/>
                </a:solidFill>
                <a:latin typeface="ArialMT"/>
              </a:rPr>
              <a:t>We can also infer </a:t>
            </a:r>
            <a:r>
              <a:rPr lang="en-IN" sz="1800" dirty="0">
                <a:solidFill>
                  <a:srgbClr val="282828"/>
                </a:solidFill>
                <a:effectLst/>
                <a:latin typeface="ArialMT"/>
              </a:rPr>
              <a:t>that launch sites are located far from major cities, i.e. VAFB SLC 4E is 38.16km away from its closest city Santa Maria and CCAFS SLC 40 is 56.04km away from Melbour</a:t>
            </a:r>
            <a:r>
              <a:rPr lang="en-IN" dirty="0">
                <a:solidFill>
                  <a:srgbClr val="282828"/>
                </a:solidFill>
                <a:latin typeface="ArialMT"/>
              </a:rPr>
              <a:t>ne</a:t>
            </a:r>
            <a:endParaRPr lang="en-IN" sz="1800" dirty="0">
              <a:solidFill>
                <a:srgbClr val="282828"/>
              </a:solidFill>
              <a:effectLst/>
              <a:latin typeface="ArialMT"/>
            </a:endParaRPr>
          </a:p>
        </p:txBody>
      </p:sp>
      <p:pic>
        <p:nvPicPr>
          <p:cNvPr id="29697" name="Picture 1" descr="page42image11808016">
            <a:extLst>
              <a:ext uri="{FF2B5EF4-FFF2-40B4-BE49-F238E27FC236}">
                <a16:creationId xmlns:a16="http://schemas.microsoft.com/office/drawing/2014/main" id="{3DECD35B-986B-6661-754A-DB03D01B5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378" y="3782482"/>
            <a:ext cx="20955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page42image11808016">
            <a:extLst>
              <a:ext uri="{FF2B5EF4-FFF2-40B4-BE49-F238E27FC236}">
                <a16:creationId xmlns:a16="http://schemas.microsoft.com/office/drawing/2014/main" id="{9D435EC2-F5AF-9F9F-63D6-0B1A6C016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378" y="1513168"/>
            <a:ext cx="20955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ge42image11809696">
            <a:extLst>
              <a:ext uri="{FF2B5EF4-FFF2-40B4-BE49-F238E27FC236}">
                <a16:creationId xmlns:a16="http://schemas.microsoft.com/office/drawing/2014/main" id="{83CA06A4-9BA4-515F-1B99-58087438D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5378" y="1513168"/>
            <a:ext cx="2286000" cy="23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6"/>
            <a:ext cx="4629892" cy="1244600"/>
          </a:xfrm>
          <a:prstGeom prst="rect">
            <a:avLst/>
          </a:prstGeom>
        </p:spPr>
        <p:txBody>
          <a:bodyPr lIns="91440" tIns="45720" rIns="91440" bIns="45720" anchor="t">
            <a:normAutofit/>
          </a:bodyPr>
          <a:lstStyle/>
          <a:p>
            <a:pPr>
              <a:lnSpc>
                <a:spcPct val="100000"/>
              </a:lnSpc>
              <a:spcBef>
                <a:spcPts val="1400"/>
              </a:spcBef>
            </a:pPr>
            <a:r>
              <a:rPr lang="en-IN" sz="1800" dirty="0">
                <a:solidFill>
                  <a:srgbClr val="282828"/>
                </a:solidFill>
                <a:effectLst/>
                <a:latin typeface="ArialMT"/>
              </a:rPr>
              <a:t>From Figure, it </a:t>
            </a:r>
            <a:r>
              <a:rPr lang="en-IN" sz="1800" dirty="0">
                <a:solidFill>
                  <a:srgbClr val="282828"/>
                </a:solidFill>
                <a:latin typeface="ArialMT"/>
              </a:rPr>
              <a:t>can be inferred </a:t>
            </a:r>
            <a:r>
              <a:rPr lang="en-IN" sz="1800" dirty="0">
                <a:solidFill>
                  <a:srgbClr val="282828"/>
                </a:solidFill>
                <a:effectLst/>
                <a:latin typeface="ArialMT"/>
              </a:rPr>
              <a:t>that KSC LC-39A has the largest success rate with about 41.7% of the total success ratio with other sites. </a:t>
            </a:r>
            <a:endParaRPr lang="en-IN"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Sites v/s Success Rates</a:t>
            </a:r>
          </a:p>
        </p:txBody>
      </p:sp>
      <p:pic>
        <p:nvPicPr>
          <p:cNvPr id="11272" name="Picture 8" descr="page44image12410976">
            <a:extLst>
              <a:ext uri="{FF2B5EF4-FFF2-40B4-BE49-F238E27FC236}">
                <a16:creationId xmlns:a16="http://schemas.microsoft.com/office/drawing/2014/main" id="{DD3C862B-E7DC-6392-5E5B-60F465312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389" y="1760311"/>
            <a:ext cx="5100348" cy="2932138"/>
          </a:xfrm>
          <a:prstGeom prst="rect">
            <a:avLst/>
          </a:prstGeom>
          <a:noFill/>
          <a:extLst>
            <a:ext uri="{909E8E84-426E-40DD-AFC4-6F175D3DCCD1}">
              <a14:hiddenFill xmlns:a14="http://schemas.microsoft.com/office/drawing/2010/main">
                <a:solidFill>
                  <a:srgbClr val="FFFFFF"/>
                </a:solidFill>
              </a14:hiddenFill>
            </a:ext>
          </a:extLst>
        </p:spPr>
      </p:pic>
      <p:pic>
        <p:nvPicPr>
          <p:cNvPr id="11273" name="Picture 9" descr="page44image95905952">
            <a:extLst>
              <a:ext uri="{FF2B5EF4-FFF2-40B4-BE49-F238E27FC236}">
                <a16:creationId xmlns:a16="http://schemas.microsoft.com/office/drawing/2014/main" id="{90A6618A-9473-0654-318A-CEB21B696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9913" y="5219311"/>
            <a:ext cx="5803900" cy="279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0">
            <a:extLst>
              <a:ext uri="{FF2B5EF4-FFF2-40B4-BE49-F238E27FC236}">
                <a16:creationId xmlns:a16="http://schemas.microsoft.com/office/drawing/2014/main" id="{62C6A4CF-01A0-DF1F-C934-C01CC51B828C}"/>
              </a:ext>
            </a:extLst>
          </p:cNvPr>
          <p:cNvSpPr>
            <a:spLocks noChangeArrowheads="1"/>
          </p:cNvSpPr>
          <p:nvPr/>
        </p:nvSpPr>
        <p:spPr bwMode="auto">
          <a:xfrm>
            <a:off x="6831874" y="5052782"/>
            <a:ext cx="37751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82828"/>
                </a:solidFill>
                <a:effectLst/>
                <a:latin typeface="ArialMT"/>
              </a:rPr>
              <a:t>Pie chart showing the Success rate of all Launch sites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30017"/>
            <a:ext cx="10317009" cy="17989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IN" sz="2400" dirty="0">
                <a:solidFill>
                  <a:srgbClr val="282828"/>
                </a:solidFill>
                <a:effectLst/>
                <a:latin typeface="Calibri" panose="020F0502020204030204" pitchFamily="34" charset="0"/>
                <a:cs typeface="Calibri" panose="020F0502020204030204" pitchFamily="34" charset="0"/>
              </a:rPr>
              <a:t>This Applied data science Capstone project for Space X Falcon 9 rockets </a:t>
            </a:r>
            <a:r>
              <a:rPr lang="en-IN" sz="2400" dirty="0">
                <a:solidFill>
                  <a:srgbClr val="282828"/>
                </a:solidFill>
                <a:latin typeface="Calibri" panose="020F0502020204030204" pitchFamily="34" charset="0"/>
                <a:cs typeface="Calibri" panose="020F0502020204030204" pitchFamily="34" charset="0"/>
              </a:rPr>
              <a:t>aims to</a:t>
            </a:r>
            <a:r>
              <a:rPr lang="en-IN" sz="2400" dirty="0">
                <a:solidFill>
                  <a:srgbClr val="282828"/>
                </a:solidFill>
                <a:effectLst/>
                <a:latin typeface="Calibri" panose="020F0502020204030204" pitchFamily="34" charset="0"/>
                <a:cs typeface="Calibri" panose="020F0502020204030204" pitchFamily="34" charset="0"/>
              </a:rPr>
              <a:t> predict the successful outcomes of the rocket launches for the first stage using classification models. </a:t>
            </a:r>
          </a:p>
          <a:p>
            <a:pPr>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The project aims to predict the reusability of the first stage of the rocket which would enable us to derive the cost of the launch.</a:t>
            </a:r>
          </a:p>
          <a:p>
            <a:pPr>
              <a:spcBef>
                <a:spcPts val="1400"/>
              </a:spcBef>
            </a:pPr>
            <a:r>
              <a:rPr lang="en-US" sz="2400" dirty="0">
                <a:solidFill>
                  <a:schemeClr val="accent3">
                    <a:lumMod val="25000"/>
                  </a:schemeClr>
                </a:solidFill>
                <a:latin typeface="Calibri" panose="020F0502020204030204" pitchFamily="34" charset="0"/>
                <a:cs typeface="Calibri" panose="020F0502020204030204" pitchFamily="34" charset="0"/>
              </a:rPr>
              <a:t>Space X is a organization which deals in sending rockets to outer space for space exploration purpose.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478053" cy="3987346"/>
          </a:xfrm>
          <a:prstGeom prst="rect">
            <a:avLst/>
          </a:prstGeom>
        </p:spPr>
        <p:txBody>
          <a:bodyPr lIns="91440" tIns="45720" rIns="91440" bIns="45720" anchor="t">
            <a:normAutofit/>
          </a:bodyPr>
          <a:lstStyle/>
          <a:p>
            <a:r>
              <a:rPr lang="en-IN" sz="2400" dirty="0">
                <a:solidFill>
                  <a:srgbClr val="282828"/>
                </a:solidFill>
                <a:effectLst/>
              </a:rPr>
              <a:t>It is also evident from Figure 25 that KSC LC-39A has the highest success ratio with about 76.9%, compared to the other sites; </a:t>
            </a:r>
            <a:endParaRPr lang="en-IN" sz="2400" dirty="0"/>
          </a:p>
          <a:p>
            <a:r>
              <a:rPr lang="en-IN" sz="2400" dirty="0">
                <a:solidFill>
                  <a:srgbClr val="282828"/>
                </a:solidFill>
                <a:effectLst/>
              </a:rPr>
              <a:t>• 73.1% for CCAFS LC-40</a:t>
            </a:r>
            <a:br>
              <a:rPr lang="en-IN" sz="2400" dirty="0">
                <a:solidFill>
                  <a:srgbClr val="282828"/>
                </a:solidFill>
                <a:effectLst/>
              </a:rPr>
            </a:br>
            <a:r>
              <a:rPr lang="en-IN" sz="2400" dirty="0">
                <a:solidFill>
                  <a:srgbClr val="282828"/>
                </a:solidFill>
                <a:effectLst/>
              </a:rPr>
              <a:t>• 60% for VAFB SLC-4E</a:t>
            </a:r>
            <a:br>
              <a:rPr lang="en-IN" sz="2400" dirty="0">
                <a:solidFill>
                  <a:srgbClr val="282828"/>
                </a:solidFill>
                <a:effectLst/>
              </a:rPr>
            </a:br>
            <a:r>
              <a:rPr lang="en-IN" sz="2400" dirty="0">
                <a:solidFill>
                  <a:srgbClr val="282828"/>
                </a:solidFill>
                <a:effectLst/>
              </a:rPr>
              <a:t>• 57.1% for CCAFS SLC-40 </a:t>
            </a:r>
            <a:endParaRPr lang="en-IN" sz="2400" dirty="0"/>
          </a:p>
          <a:p>
            <a:pPr marL="0" indent="0">
              <a:lnSpc>
                <a:spcPct val="100000"/>
              </a:lnSpc>
              <a:spcBef>
                <a:spcPts val="1400"/>
              </a:spcBef>
              <a:buNone/>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Sites with highest success ratio</a:t>
            </a:r>
          </a:p>
        </p:txBody>
      </p:sp>
      <p:pic>
        <p:nvPicPr>
          <p:cNvPr id="12290" name="Picture 2" descr="page45image11863472">
            <a:extLst>
              <a:ext uri="{FF2B5EF4-FFF2-40B4-BE49-F238E27FC236}">
                <a16:creationId xmlns:a16="http://schemas.microsoft.com/office/drawing/2014/main" id="{3CC012A6-3495-27A6-C186-0D98C3794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686" y="1880949"/>
            <a:ext cx="4054919" cy="3226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A18B55-F04C-64A5-82B8-FAC7228064B0}"/>
              </a:ext>
            </a:extLst>
          </p:cNvPr>
          <p:cNvSpPr txBox="1"/>
          <p:nvPr/>
        </p:nvSpPr>
        <p:spPr>
          <a:xfrm>
            <a:off x="5946107" y="5381910"/>
            <a:ext cx="5339504" cy="646331"/>
          </a:xfrm>
          <a:prstGeom prst="rect">
            <a:avLst/>
          </a:prstGeom>
          <a:noFill/>
        </p:spPr>
        <p:txBody>
          <a:bodyPr wrap="square">
            <a:spAutoFit/>
          </a:bodyPr>
          <a:lstStyle/>
          <a:p>
            <a:r>
              <a:rPr lang="en-IN" sz="1800" dirty="0">
                <a:solidFill>
                  <a:srgbClr val="282828"/>
                </a:solidFill>
                <a:effectLst/>
                <a:latin typeface="ArialMT"/>
              </a:rPr>
              <a:t>Pie Chart showing the launch site with the highest success ratio </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515600" cy="1022078"/>
          </a:xfrm>
          <a:prstGeom prst="rect">
            <a:avLst/>
          </a:prstGeom>
        </p:spPr>
        <p:txBody>
          <a:bodyPr lIns="91440" tIns="45720" rIns="91440" bIns="45720" anchor="t">
            <a:normAutofit fontScale="92500" lnSpcReduction="20000"/>
          </a:bodyPr>
          <a:lstStyle/>
          <a:p>
            <a:r>
              <a:rPr lang="en-IN" sz="1800" dirty="0">
                <a:solidFill>
                  <a:srgbClr val="282828"/>
                </a:solidFill>
                <a:effectLst/>
                <a:latin typeface="ArialMT"/>
              </a:rPr>
              <a:t>From the figures below, Booster version FT has the highest success rate with its payload mass of about between 700kg to 5,500kg. </a:t>
            </a:r>
            <a:endParaRPr lang="en-IN" sz="1600" dirty="0"/>
          </a:p>
          <a:p>
            <a:r>
              <a:rPr lang="en-IN" sz="1800" dirty="0">
                <a:solidFill>
                  <a:srgbClr val="282828"/>
                </a:solidFill>
                <a:effectLst/>
                <a:latin typeface="ArialMT"/>
              </a:rPr>
              <a:t>It is also shown that rockets with payload mass above 5,500kg have a lower success rate, which means the heavier the payload, the slimmer the chance of a successful outcome. </a:t>
            </a:r>
            <a:endParaRPr lang="en-IN"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&lt;Scatter Plot Payload vs Launch Outcome&gt;</a:t>
            </a:r>
          </a:p>
        </p:txBody>
      </p:sp>
      <p:pic>
        <p:nvPicPr>
          <p:cNvPr id="15" name="Picture 6" descr="page46image8404064">
            <a:extLst>
              <a:ext uri="{FF2B5EF4-FFF2-40B4-BE49-F238E27FC236}">
                <a16:creationId xmlns:a16="http://schemas.microsoft.com/office/drawing/2014/main" id="{2993D66B-A0E4-DDF6-5AEC-13A486CAF0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8549" y="3813924"/>
            <a:ext cx="5721531"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page46image8401488">
            <a:extLst>
              <a:ext uri="{FF2B5EF4-FFF2-40B4-BE49-F238E27FC236}">
                <a16:creationId xmlns:a16="http://schemas.microsoft.com/office/drawing/2014/main" id="{C8591040-7E67-E29C-973F-0321204E63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011" y="3813924"/>
            <a:ext cx="54229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page46image95783360">
            <a:extLst>
              <a:ext uri="{FF2B5EF4-FFF2-40B4-BE49-F238E27FC236}">
                <a16:creationId xmlns:a16="http://schemas.microsoft.com/office/drawing/2014/main" id="{16CCDC70-3C5C-44E1-61DF-7284A4D7FE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803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page46image95783568">
            <a:extLst>
              <a:ext uri="{FF2B5EF4-FFF2-40B4-BE49-F238E27FC236}">
                <a16:creationId xmlns:a16="http://schemas.microsoft.com/office/drawing/2014/main" id="{CFDDB8EC-0D90-B3BC-67D0-D8E2A6AEE3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422900" cy="457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6D8BAE7-0381-74F7-077F-CFB80CF0A0C8}"/>
              </a:ext>
            </a:extLst>
          </p:cNvPr>
          <p:cNvSpPr txBox="1"/>
          <p:nvPr/>
        </p:nvSpPr>
        <p:spPr>
          <a:xfrm>
            <a:off x="1297940" y="6104046"/>
            <a:ext cx="3901077" cy="923330"/>
          </a:xfrm>
          <a:prstGeom prst="rect">
            <a:avLst/>
          </a:prstGeom>
          <a:noFill/>
        </p:spPr>
        <p:txBody>
          <a:bodyPr wrap="square" rtlCol="0">
            <a:spAutoFit/>
          </a:bodyPr>
          <a:lstStyle/>
          <a:p>
            <a:r>
              <a:rPr lang="en-US" dirty="0"/>
              <a:t>Figure showing outcome booster versions with varying payload mass from launch sites</a:t>
            </a:r>
          </a:p>
        </p:txBody>
      </p:sp>
      <p:sp>
        <p:nvSpPr>
          <p:cNvPr id="24" name="TextBox 23">
            <a:extLst>
              <a:ext uri="{FF2B5EF4-FFF2-40B4-BE49-F238E27FC236}">
                <a16:creationId xmlns:a16="http://schemas.microsoft.com/office/drawing/2014/main" id="{57EC3074-47C4-B785-D586-E0CD1169FCE0}"/>
              </a:ext>
            </a:extLst>
          </p:cNvPr>
          <p:cNvSpPr txBox="1"/>
          <p:nvPr/>
        </p:nvSpPr>
        <p:spPr>
          <a:xfrm>
            <a:off x="6727172" y="6028515"/>
            <a:ext cx="4730799" cy="646331"/>
          </a:xfrm>
          <a:prstGeom prst="rect">
            <a:avLst/>
          </a:prstGeom>
          <a:noFill/>
        </p:spPr>
        <p:txBody>
          <a:bodyPr wrap="square" rtlCol="0">
            <a:spAutoFit/>
          </a:bodyPr>
          <a:lstStyle/>
          <a:p>
            <a:r>
              <a:rPr lang="en-US" dirty="0"/>
              <a:t>Figures showing outcome of booster versions </a:t>
            </a:r>
          </a:p>
          <a:p>
            <a:r>
              <a:rPr lang="en-US" dirty="0"/>
              <a:t>with payload mass greater than 5500 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IN" sz="2400" dirty="0">
                <a:solidFill>
                  <a:srgbClr val="282828"/>
                </a:solidFill>
                <a:effectLst/>
                <a:latin typeface="Calibri" panose="020F0502020204030204" pitchFamily="34" charset="0"/>
                <a:cs typeface="Calibri" panose="020F0502020204030204" pitchFamily="34" charset="0"/>
              </a:rPr>
              <a:t>From the bar chart in Figure 28, Decision tree classifier performed the best with an accuracy score of approximately 0.875 or ~ 87% </a:t>
            </a:r>
            <a:endParaRPr lang="en-IN" sz="2400" dirty="0">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9217" name="Picture 1" descr="page48image11866160">
            <a:extLst>
              <a:ext uri="{FF2B5EF4-FFF2-40B4-BE49-F238E27FC236}">
                <a16:creationId xmlns:a16="http://schemas.microsoft.com/office/drawing/2014/main" id="{04408271-F0EB-7ABF-5895-C0D90DBD4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272" y="1905108"/>
            <a:ext cx="5092700" cy="416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399"/>
            <a:ext cx="5418754" cy="3813313"/>
          </a:xfrm>
          <a:prstGeom prst="rect">
            <a:avLst/>
          </a:prstGeom>
        </p:spPr>
        <p:txBody>
          <a:bodyPr>
            <a:normAutofit/>
          </a:bodyPr>
          <a:lstStyle/>
          <a:p>
            <a:pPr>
              <a:buFont typeface="Arial" panose="020B0604020202020204" pitchFamily="34" charset="0"/>
              <a:buChar char="•"/>
            </a:pPr>
            <a:r>
              <a:rPr lang="en-IN" sz="1800" dirty="0">
                <a:solidFill>
                  <a:srgbClr val="282828"/>
                </a:solidFill>
                <a:effectLst/>
                <a:latin typeface="ArialMT"/>
              </a:rPr>
              <a:t>After the dataset was spilt into training and test set, we ended up with only 18 test samples. </a:t>
            </a:r>
          </a:p>
          <a:p>
            <a:pPr>
              <a:buFont typeface="Arial" panose="020B0604020202020204" pitchFamily="34" charset="0"/>
              <a:buChar char="•"/>
            </a:pPr>
            <a:r>
              <a:rPr lang="en-IN" sz="1800" dirty="0">
                <a:solidFill>
                  <a:srgbClr val="282828"/>
                </a:solidFill>
                <a:effectLst/>
                <a:latin typeface="ArialMT"/>
              </a:rPr>
              <a:t>From the test set, the decision tree classifier was able to correctly predict for 12 observations that the rocket landed (12 True positives) and also 3 observations when the rocket did not landed (3 True Negatives). </a:t>
            </a:r>
          </a:p>
          <a:p>
            <a:pPr>
              <a:buFont typeface="Arial" panose="020B0604020202020204" pitchFamily="34" charset="0"/>
              <a:buChar char="•"/>
            </a:pPr>
            <a:r>
              <a:rPr lang="en-IN" sz="1800" dirty="0">
                <a:solidFill>
                  <a:srgbClr val="282828"/>
                </a:solidFill>
                <a:effectLst/>
                <a:latin typeface="ArialMT"/>
              </a:rPr>
              <a:t>The classifier also had 0 false negatives. </a:t>
            </a:r>
          </a:p>
          <a:p>
            <a:pPr>
              <a:buFont typeface="Arial" panose="020B0604020202020204" pitchFamily="34" charset="0"/>
              <a:buChar char="•"/>
            </a:pPr>
            <a:r>
              <a:rPr lang="en-IN" sz="1800" dirty="0">
                <a:solidFill>
                  <a:srgbClr val="282828"/>
                </a:solidFill>
                <a:effectLst/>
                <a:latin typeface="ArialMT"/>
              </a:rPr>
              <a:t>However, it had 3 false positives as it predicted wrongly for 3 observations that the that the rockets will land although they didn’t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6" name="Picture 4" descr="page49image8520128">
            <a:extLst>
              <a:ext uri="{FF2B5EF4-FFF2-40B4-BE49-F238E27FC236}">
                <a16:creationId xmlns:a16="http://schemas.microsoft.com/office/drawing/2014/main" id="{2194A1B1-6438-5940-3086-D3E677323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222" y="1727836"/>
            <a:ext cx="473710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C2287895-05DB-E0DB-4971-FB0DFBCAA14F}"/>
              </a:ext>
            </a:extLst>
          </p:cNvPr>
          <p:cNvSpPr>
            <a:spLocks noChangeArrowheads="1"/>
          </p:cNvSpPr>
          <p:nvPr/>
        </p:nvSpPr>
        <p:spPr bwMode="auto">
          <a:xfrm>
            <a:off x="7606747" y="5545620"/>
            <a:ext cx="2743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82828"/>
                </a:solidFill>
                <a:effectLst/>
                <a:latin typeface="ArialMT"/>
              </a:rPr>
              <a:t>Confusion matrix of decision tree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65398" cy="3677607"/>
          </a:xfrm>
          <a:prstGeom prst="rect">
            <a:avLst/>
          </a:prstGeom>
        </p:spPr>
        <p:txBody>
          <a:bodyPr>
            <a:normAutofit/>
          </a:bodyPr>
          <a:lstStyle/>
          <a:p>
            <a:pPr marL="0" indent="0">
              <a:buNone/>
            </a:pPr>
            <a:endParaRPr lang="en-IN" sz="1800" dirty="0">
              <a:solidFill>
                <a:srgbClr val="282828"/>
              </a:solidFill>
              <a:effectLst/>
              <a:latin typeface="ArialMT"/>
            </a:endParaRPr>
          </a:p>
          <a:p>
            <a:pPr>
              <a:buFont typeface="Arial" panose="020B0604020202020204" pitchFamily="34" charset="0"/>
              <a:buChar char="•"/>
            </a:pPr>
            <a:r>
              <a:rPr lang="en-IN" sz="1800" dirty="0">
                <a:solidFill>
                  <a:srgbClr val="282828"/>
                </a:solidFill>
                <a:effectLst/>
                <a:latin typeface="ArialMT"/>
              </a:rPr>
              <a:t>Orbit type should be considered because rockets launched to certain orbits (VLEO, ES-L1, GEO, HEO, and SSO) had higher success rates compared to others. </a:t>
            </a:r>
          </a:p>
          <a:p>
            <a:pPr>
              <a:buFont typeface="Arial" panose="020B0604020202020204" pitchFamily="34" charset="0"/>
              <a:buChar char="•"/>
            </a:pPr>
            <a:r>
              <a:rPr lang="en-IN" sz="1800" dirty="0">
                <a:solidFill>
                  <a:srgbClr val="282828"/>
                </a:solidFill>
                <a:effectLst/>
                <a:latin typeface="ArialMT"/>
              </a:rPr>
              <a:t>We can conclude that Launch sites are located in coastal cities for easy retrieval/recovery and are located far from busy areas like major highways and cities to minimize casualties in the event of a failure. </a:t>
            </a:r>
          </a:p>
          <a:p>
            <a:pPr>
              <a:buFont typeface="Arial" panose="020B0604020202020204" pitchFamily="34" charset="0"/>
              <a:buChar char="•"/>
            </a:pPr>
            <a:r>
              <a:rPr lang="en-IN" sz="1800" dirty="0">
                <a:solidFill>
                  <a:srgbClr val="282828"/>
                </a:solidFill>
                <a:effectLst/>
                <a:latin typeface="ArialMT"/>
              </a:rPr>
              <a:t>In recent years the no. of successful launches have increased.</a:t>
            </a:r>
          </a:p>
          <a:p>
            <a:pPr>
              <a:buFont typeface="Arial" panose="020B0604020202020204" pitchFamily="34" charset="0"/>
              <a:buChar char="•"/>
            </a:pPr>
            <a:r>
              <a:rPr lang="en-IN" sz="1800" dirty="0">
                <a:solidFill>
                  <a:srgbClr val="282828"/>
                </a:solidFill>
                <a:latin typeface="ArialMT"/>
              </a:rPr>
              <a:t>D</a:t>
            </a:r>
            <a:r>
              <a:rPr lang="en-IN" sz="1800" dirty="0">
                <a:solidFill>
                  <a:srgbClr val="282828"/>
                </a:solidFill>
                <a:effectLst/>
                <a:latin typeface="ArialMT"/>
              </a:rPr>
              <a:t>ecision tree classifiers performed the best with approximately 87% making </a:t>
            </a:r>
            <a:r>
              <a:rPr lang="en-IN" sz="1800" dirty="0">
                <a:solidFill>
                  <a:srgbClr val="282828"/>
                </a:solidFill>
                <a:latin typeface="ArialMT"/>
              </a:rPr>
              <a:t>them</a:t>
            </a:r>
            <a:r>
              <a:rPr lang="en-IN" sz="1800" dirty="0">
                <a:solidFill>
                  <a:srgbClr val="282828"/>
                </a:solidFill>
                <a:effectLst/>
                <a:latin typeface="ArialMT"/>
              </a:rPr>
              <a:t> a good model for landing outcome predi</a:t>
            </a:r>
            <a:r>
              <a:rPr lang="en-IN" sz="1800" dirty="0">
                <a:solidFill>
                  <a:srgbClr val="282828"/>
                </a:solidFill>
                <a:latin typeface="ArialMT"/>
              </a:rPr>
              <a:t>ction</a:t>
            </a:r>
            <a:endParaRPr lang="en-IN" sz="1800" dirty="0">
              <a:solidFill>
                <a:srgbClr val="282828"/>
              </a:solidFill>
              <a:effectLst/>
              <a:latin typeface="ArialMT"/>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IN" sz="9600" dirty="0">
                <a:solidFill>
                  <a:srgbClr val="726D6D"/>
                </a:solidFill>
                <a:effectLst/>
                <a:latin typeface="Calibri" panose="020F0502020204030204" pitchFamily="34" charset="0"/>
                <a:cs typeface="Calibri" panose="020F0502020204030204" pitchFamily="34" charset="0"/>
              </a:rPr>
              <a:t>Describes how data was collected using Space X API and web scraping from Wikipedia website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IN" sz="9600" dirty="0">
                <a:solidFill>
                  <a:srgbClr val="726D6D"/>
                </a:solidFill>
                <a:effectLst/>
                <a:latin typeface="Calibri" panose="020F0502020204030204" pitchFamily="34" charset="0"/>
                <a:cs typeface="Calibri" panose="020F0502020204030204" pitchFamily="34" charset="0"/>
              </a:rPr>
              <a:t>Describes how the data was processed by finding and replacing missing values and also converting columns with categorical values to numerical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Matplotlib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buFont typeface="Arial" panose="020B0604020202020204" pitchFamily="34" charset="0"/>
              <a:buChar char="•"/>
            </a:pPr>
            <a:r>
              <a:rPr lang="en-IN" sz="1800" dirty="0">
                <a:solidFill>
                  <a:srgbClr val="282828"/>
                </a:solidFill>
                <a:effectLst/>
                <a:latin typeface="ArialMT"/>
              </a:rPr>
              <a:t>he flow chart in Figure 1 shows the data collection process using Python’s library requests and Space X API. </a:t>
            </a:r>
          </a:p>
          <a:p>
            <a:pPr>
              <a:buFont typeface="Arial" panose="020B0604020202020204" pitchFamily="34" charset="0"/>
              <a:buChar char="•"/>
            </a:pPr>
            <a:r>
              <a:rPr lang="en-IN" sz="1800" dirty="0">
                <a:solidFill>
                  <a:srgbClr val="282828"/>
                </a:solidFill>
                <a:effectLst/>
                <a:latin typeface="ArialMT"/>
              </a:rPr>
              <a:t>The final data frame is saved as a CSV file using </a:t>
            </a:r>
            <a:r>
              <a:rPr lang="en-IN" sz="1800" dirty="0" err="1">
                <a:solidFill>
                  <a:srgbClr val="282828"/>
                </a:solidFill>
                <a:effectLst/>
                <a:latin typeface="ArialMT"/>
              </a:rPr>
              <a:t>df.to_csv</a:t>
            </a:r>
            <a:r>
              <a:rPr lang="en-IN" sz="1800" dirty="0">
                <a:solidFill>
                  <a:srgbClr val="282828"/>
                </a:solidFill>
                <a:effectLst/>
                <a:latin typeface="ArialMT"/>
              </a:rPr>
              <a:t>() </a:t>
            </a:r>
          </a:p>
          <a:p>
            <a:pPr>
              <a:buFont typeface="Arial" panose="020B0604020202020204" pitchFamily="34" charset="0"/>
              <a:buChar char="•"/>
            </a:pPr>
            <a:r>
              <a:rPr lang="en-IN" sz="1800" dirty="0">
                <a:effectLst/>
                <a:latin typeface="ArialMT"/>
              </a:rPr>
              <a:t>The URL below is the GIT repository containing the </a:t>
            </a:r>
            <a:r>
              <a:rPr lang="en-IN" sz="1800" dirty="0" err="1">
                <a:effectLst/>
                <a:latin typeface="ArialMT"/>
              </a:rPr>
              <a:t>Jupyter</a:t>
            </a:r>
            <a:r>
              <a:rPr lang="en-IN" sz="1800" dirty="0">
                <a:effectLst/>
                <a:latin typeface="ArialMT"/>
              </a:rPr>
              <a:t> notebook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dirty="0"/>
              <a:t>https://</a:t>
            </a:r>
            <a:r>
              <a:rPr lang="en-US" dirty="0" err="1"/>
              <a:t>github.com</a:t>
            </a:r>
            <a:r>
              <a:rPr lang="en-US" dirty="0"/>
              <a:t>/tridib87/python-capstone-project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845296"/>
            <a:ext cx="11190404" cy="448069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buFont typeface="Arial" panose="020B0604020202020204" pitchFamily="34" charset="0"/>
              <a:buChar char="•"/>
            </a:pPr>
            <a:r>
              <a:rPr lang="en-IN" sz="2400" dirty="0">
                <a:solidFill>
                  <a:srgbClr val="282828"/>
                </a:solidFill>
                <a:effectLst/>
                <a:latin typeface="Calibri" panose="020F0502020204030204" pitchFamily="34" charset="0"/>
                <a:cs typeface="Calibri" panose="020F0502020204030204" pitchFamily="34" charset="0"/>
              </a:rPr>
              <a:t>The flow chart in Figure 1 shows the data collection process using Python’s library requests and Space X API. </a:t>
            </a:r>
          </a:p>
          <a:p>
            <a:pPr>
              <a:buFont typeface="Arial" panose="020B0604020202020204" pitchFamily="34" charset="0"/>
              <a:buChar char="•"/>
            </a:pPr>
            <a:r>
              <a:rPr lang="en-IN" sz="2400" dirty="0">
                <a:solidFill>
                  <a:srgbClr val="282828"/>
                </a:solidFill>
                <a:effectLst/>
                <a:latin typeface="Calibri" panose="020F0502020204030204" pitchFamily="34" charset="0"/>
                <a:cs typeface="Calibri" panose="020F0502020204030204" pitchFamily="34" charset="0"/>
              </a:rPr>
              <a:t>The final data frame is saved as a CSV file using </a:t>
            </a:r>
            <a:r>
              <a:rPr lang="en-IN" sz="2400" dirty="0" err="1">
                <a:solidFill>
                  <a:srgbClr val="282828"/>
                </a:solidFill>
                <a:effectLst/>
                <a:latin typeface="Calibri" panose="020F0502020204030204" pitchFamily="34" charset="0"/>
                <a:cs typeface="Calibri" panose="020F0502020204030204" pitchFamily="34" charset="0"/>
              </a:rPr>
              <a:t>df.to_csv</a:t>
            </a:r>
            <a:r>
              <a:rPr lang="en-IN" sz="2400" dirty="0">
                <a:solidFill>
                  <a:srgbClr val="282828"/>
                </a:solidFill>
                <a:effectLst/>
                <a:latin typeface="Calibri" panose="020F0502020204030204" pitchFamily="34" charset="0"/>
                <a:cs typeface="Calibri" panose="020F0502020204030204" pitchFamily="34" charset="0"/>
              </a:rPr>
              <a:t>() </a:t>
            </a:r>
          </a:p>
          <a:p>
            <a:pPr>
              <a:buFont typeface="Arial" panose="020B0604020202020204" pitchFamily="34" charset="0"/>
              <a:buChar char="•"/>
            </a:pPr>
            <a:endParaRPr lang="en-US" sz="2200" dirty="0">
              <a:solidFill>
                <a:schemeClr val="accent3">
                  <a:lumMod val="25000"/>
                </a:schemeClr>
              </a:solidFill>
              <a:latin typeface="Abadi"/>
            </a:endParaRPr>
          </a:p>
          <a:p>
            <a:r>
              <a:rPr lang="en-US" sz="2400" dirty="0"/>
              <a:t>https://</a:t>
            </a:r>
            <a:r>
              <a:rPr lang="en-US" sz="2400" dirty="0" err="1"/>
              <a:t>github.com</a:t>
            </a:r>
            <a:r>
              <a:rPr lang="en-US" sz="2400" dirty="0"/>
              <a:t>/tridib87/python-capstone-project</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buFont typeface="Arial" panose="020B0604020202020204" pitchFamily="34" charset="0"/>
              <a:buChar char="•"/>
            </a:pPr>
            <a:r>
              <a:rPr lang="en-IN" sz="2400" dirty="0">
                <a:solidFill>
                  <a:srgbClr val="282828"/>
                </a:solidFill>
                <a:effectLst/>
                <a:latin typeface="Calibri" panose="020F0502020204030204" pitchFamily="34" charset="0"/>
                <a:cs typeface="Calibri" panose="020F0502020204030204" pitchFamily="34" charset="0"/>
              </a:rPr>
              <a:t>The flow chart in Figure 2 shows the data collection process using Python’s library requests and Beautiful Soup </a:t>
            </a:r>
          </a:p>
          <a:p>
            <a:pPr>
              <a:buFont typeface="Arial" panose="020B0604020202020204" pitchFamily="34" charset="0"/>
              <a:buChar char="•"/>
            </a:pPr>
            <a:r>
              <a:rPr lang="en-IN" sz="2400" dirty="0">
                <a:solidFill>
                  <a:srgbClr val="282828"/>
                </a:solidFill>
                <a:effectLst/>
                <a:latin typeface="Calibri" panose="020F0502020204030204" pitchFamily="34" charset="0"/>
                <a:cs typeface="Calibri" panose="020F0502020204030204" pitchFamily="34" charset="0"/>
              </a:rPr>
              <a:t>The final data frame is saved as a CSV file using data_falcon9.to_csv() </a:t>
            </a:r>
          </a:p>
          <a:p>
            <a:pPr>
              <a:buFont typeface="Arial" panose="020B0604020202020204" pitchFamily="34" charset="0"/>
              <a:buChar char="•"/>
            </a:pPr>
            <a:r>
              <a:rPr lang="en-IN" sz="2400" dirty="0">
                <a:effectLst/>
                <a:latin typeface="Calibri" panose="020F0502020204030204" pitchFamily="34" charset="0"/>
                <a:cs typeface="Calibri" panose="020F0502020204030204" pitchFamily="34" charset="0"/>
              </a:rPr>
              <a:t>The URL below is the GIT repository containing the </a:t>
            </a:r>
            <a:r>
              <a:rPr lang="en-IN" sz="2400" dirty="0" err="1">
                <a:effectLst/>
                <a:latin typeface="Calibri" panose="020F0502020204030204" pitchFamily="34" charset="0"/>
                <a:cs typeface="Calibri" panose="020F0502020204030204" pitchFamily="34" charset="0"/>
              </a:rPr>
              <a:t>Jupyter</a:t>
            </a:r>
            <a:r>
              <a:rPr lang="en-IN" sz="2400" dirty="0">
                <a:effectLst/>
                <a:latin typeface="Calibri" panose="020F0502020204030204" pitchFamily="34" charset="0"/>
                <a:cs typeface="Calibri" panose="020F0502020204030204" pitchFamily="34" charset="0"/>
              </a:rPr>
              <a:t> notebook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298</TotalTime>
  <Words>2342</Words>
  <Application>Microsoft Macintosh PowerPoint</Application>
  <PresentationFormat>Widescreen</PresentationFormat>
  <Paragraphs>258</Paragraphs>
  <Slides>47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ArialMT</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Tridib Roy</cp:lastModifiedBy>
  <cp:revision>211</cp:revision>
  <dcterms:created xsi:type="dcterms:W3CDTF">2021-04-29T18:58:34Z</dcterms:created>
  <dcterms:modified xsi:type="dcterms:W3CDTF">2024-09-27T14:59:30Z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